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embeddings/oleObject1.docx" ContentType="application/vnd.openxmlformats-officedocument.wordprocessingml.document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262626"/>
                </a:solidFill>
                <a:latin typeface="Avenir Next LT Pro"/>
              </a:rPr>
              <a:t>Klikněte pro přesun snímku</a:t>
            </a: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Klikněte pro úpravu formátu komentářů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&lt;záhlaví&gt;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4491D2F-D134-46B0-BE85-F236893D075A}" type="slidenum"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F028AB-A17B-4161-9902-B1ACBC3FF3F4}" type="slidenum">
              <a:rPr b="0" lang="cs-CZ" sz="1200" spc="-1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C7B165-0670-4E31-9B07-954283901E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D49168-8C1D-4D1B-AA34-6C4690E56C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8126D-FED2-4728-8A2E-B134C91748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169A54-5886-4BDA-8B3B-D5C0F22F46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F44D45-228A-4E07-9BC1-3D2EE7435C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0CCE41-78BC-4D5F-A1F6-9B4E0B8D42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9EA80C-3129-4DC1-9681-472DD19A2F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1FC37A-F88E-450B-B75E-87E9AF674F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EFF6EE-9FE8-47B8-9082-F73DFB62EF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12720" y="955800"/>
            <a:ext cx="1096956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E17B7C-C3E2-4C3A-8684-80A4955665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312C51-2ADB-4828-A062-89AC959D3D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7C44FC-6389-4D76-8806-2E33A8D5B8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5813A1-ED47-4D39-9638-9D71DE1541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F4EC52-948B-48D6-8C22-C8A006A69D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63CF08-B22D-4982-9E5C-49DC8C38E1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76AE95-A1C6-4B26-9A55-4222388FE7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F27773-1BFB-4FAD-B377-BE8B1EFD193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A98182-384A-449D-9F1B-2F08D9DCFC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671C89-D5E5-4640-8AA2-841E1107F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370EF8-9BD3-4A82-A7FD-CA1100E0B3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12720" y="955800"/>
            <a:ext cx="1096956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387483-F4E5-4986-BCB9-82F57CD8DF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C541BC-33C6-4715-8D2A-A64D41FF7A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C286E5-9C14-4D83-AC53-36D4B78A10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AE1FF3-6DFD-4A18-A059-9EE2D43D38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" name="Freeform: Shape 7"/>
          <p:cNvSpPr/>
          <p:nvPr/>
        </p:nvSpPr>
        <p:spPr>
          <a:xfrm>
            <a:off x="0" y="232920"/>
            <a:ext cx="9560160" cy="6624720"/>
          </a:xfrm>
          <a:custGeom>
            <a:avLst/>
            <a:gdLst>
              <a:gd name="textAreaLeft" fmla="*/ 0 w 9560160"/>
              <a:gd name="textAreaRight" fmla="*/ 9560520 w 9560160"/>
              <a:gd name="textAreaTop" fmla="*/ 0 h 6624720"/>
              <a:gd name="textAreaBottom" fmla="*/ 6625080 h 6624720"/>
            </a:gdLst>
            <a:ahLst/>
            <a:rect l="textAreaLeft" t="textAreaTop" r="textAreaRight" b="textAreaBottom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10969560" cy="313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262626"/>
                </a:solidFill>
                <a:latin typeface="Posterama"/>
              </a:rPr>
              <a:t>Click to edit Master title style</a:t>
            </a:r>
            <a:endParaRPr b="0" lang="cs-CZ" sz="5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800" spc="199" strike="noStrike" cap="all">
                <a:solidFill>
                  <a:srgbClr val="262626"/>
                </a:solidFill>
                <a:latin typeface="Avenir Next LT Pr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pc="199" strike="noStrike" cap="all">
                <a:solidFill>
                  <a:srgbClr val="262626"/>
                </a:solidFill>
                <a:latin typeface="Avenir Next LT Pro"/>
              </a:rPr>
              <a:t>&lt;datum/čas&gt;</a:t>
            </a:r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134720" y="6356520"/>
            <a:ext cx="1447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800" spc="199" strike="noStrike" cap="all">
                <a:solidFill>
                  <a:srgbClr val="262626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0132E1-FAC2-4CC1-BB12-21A95C6CCFA9}" type="slidenum">
              <a:rPr b="0" lang="en-US" sz="800" spc="199" strike="noStrike" cap="all">
                <a:solidFill>
                  <a:srgbClr val="262626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62626"/>
                </a:solidFill>
                <a:latin typeface="Avenir Next LT Pro"/>
              </a:rPr>
              <a:t>Klikněte pro úpravu formátu textu osnovy</a:t>
            </a: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262626"/>
                </a:solidFill>
                <a:latin typeface="Avenir Next LT Pro"/>
              </a:rPr>
              <a:t>Druhá úroveň</a:t>
            </a:r>
            <a:endParaRPr b="0" lang="cs-CZ" sz="1600" spc="-1" strike="noStrike">
              <a:solidFill>
                <a:srgbClr val="262626"/>
              </a:solidFill>
              <a:latin typeface="Avenir Next LT Pro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262626"/>
                </a:solidFill>
                <a:latin typeface="Avenir Next LT Pro"/>
              </a:rPr>
              <a:t>Třetí úroveň</a:t>
            </a:r>
            <a:endParaRPr b="0" lang="cs-CZ" sz="1400" spc="-1" strike="noStrike">
              <a:solidFill>
                <a:srgbClr val="262626"/>
              </a:solidFill>
              <a:latin typeface="Avenir Next LT Pro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262626"/>
                </a:solidFill>
                <a:latin typeface="Avenir Next LT Pro"/>
              </a:rPr>
              <a:t>Čtvrtá úroveň osnovy</a:t>
            </a:r>
            <a:endParaRPr b="0" lang="cs-CZ" sz="1400" spc="-1" strike="noStrike">
              <a:solidFill>
                <a:srgbClr val="262626"/>
              </a:solidFill>
              <a:latin typeface="Avenir Next LT Pro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62626"/>
                </a:solidFill>
                <a:latin typeface="Avenir Next LT Pro"/>
              </a:rPr>
              <a:t>Pátá úroveň osnovy</a:t>
            </a: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62626"/>
                </a:solidFill>
                <a:latin typeface="Avenir Next LT Pro"/>
              </a:rPr>
              <a:t>Šestá úroveň</a:t>
            </a: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62626"/>
                </a:solidFill>
                <a:latin typeface="Avenir Next LT Pro"/>
              </a:rPr>
              <a:t>Sedmá úroveň</a:t>
            </a: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44" name="Freeform: Shape 7"/>
          <p:cNvSpPr/>
          <p:nvPr/>
        </p:nvSpPr>
        <p:spPr>
          <a:xfrm>
            <a:off x="0" y="232920"/>
            <a:ext cx="9560160" cy="6624720"/>
          </a:xfrm>
          <a:custGeom>
            <a:avLst/>
            <a:gdLst>
              <a:gd name="textAreaLeft" fmla="*/ 0 w 9560160"/>
              <a:gd name="textAreaRight" fmla="*/ 9560520 w 9560160"/>
              <a:gd name="textAreaTop" fmla="*/ 0 h 6624720"/>
              <a:gd name="textAreaBottom" fmla="*/ 6625080 h 6624720"/>
            </a:gdLst>
            <a:ahLst/>
            <a:rect l="textAreaLeft" t="textAreaTop" r="textAreaRight" b="textAreaBottom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557640"/>
            <a:ext cx="1097244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262626"/>
                </a:solidFill>
                <a:latin typeface="Posterama"/>
              </a:rPr>
              <a:t>Click to edit Master title style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2106360"/>
            <a:ext cx="10972440" cy="403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62626"/>
                </a:solidFill>
                <a:latin typeface="Avenir Next LT Pro"/>
              </a:rPr>
              <a:t>Click to edit Master text styles</a:t>
            </a: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marL="228600" indent="0">
              <a:lnSpc>
                <a:spcPct val="11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262626"/>
                </a:solidFill>
                <a:latin typeface="Avenir Next LT Pro"/>
              </a:rPr>
              <a:t>Second level</a:t>
            </a:r>
            <a:endParaRPr b="0" lang="cs-CZ" sz="1800" spc="-1" strike="noStrike">
              <a:solidFill>
                <a:srgbClr val="262626"/>
              </a:solidFill>
              <a:latin typeface="Avenir Next LT Pro"/>
            </a:endParaRPr>
          </a:p>
          <a:p>
            <a:pPr marL="457200" indent="0">
              <a:lnSpc>
                <a:spcPct val="11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262626"/>
                </a:solidFill>
                <a:latin typeface="Avenir Next LT Pro"/>
              </a:rPr>
              <a:t>Third level</a:t>
            </a:r>
            <a:endParaRPr b="0" lang="cs-CZ" sz="1600" spc="-1" strike="noStrike">
              <a:solidFill>
                <a:srgbClr val="262626"/>
              </a:solidFill>
              <a:latin typeface="Avenir Next LT Pro"/>
            </a:endParaRPr>
          </a:p>
          <a:p>
            <a:pPr marL="685800" indent="0">
              <a:lnSpc>
                <a:spcPct val="11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262626"/>
                </a:solidFill>
                <a:latin typeface="Avenir Next LT Pro"/>
              </a:rPr>
              <a:t>Fourth level</a:t>
            </a:r>
            <a:endParaRPr b="0" lang="cs-CZ" sz="1400" spc="-1" strike="noStrike">
              <a:solidFill>
                <a:srgbClr val="262626"/>
              </a:solidFill>
              <a:latin typeface="Avenir Next LT Pro"/>
            </a:endParaRPr>
          </a:p>
          <a:p>
            <a:pPr marL="914400" indent="0">
              <a:lnSpc>
                <a:spcPct val="11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262626"/>
                </a:solidFill>
                <a:latin typeface="Avenir Next LT Pro"/>
              </a:rPr>
              <a:t>Fifth level</a:t>
            </a:r>
            <a:endParaRPr b="0" lang="cs-CZ" sz="1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800" spc="199" strike="noStrike" cap="all">
                <a:solidFill>
                  <a:srgbClr val="262626"/>
                </a:solidFill>
                <a:latin typeface="Avenir Next LT Pr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pc="199" strike="noStrike" cap="all">
                <a:solidFill>
                  <a:srgbClr val="262626"/>
                </a:solidFill>
                <a:latin typeface="Avenir Next LT Pro"/>
              </a:rPr>
              <a:t>&lt;datum/čas&gt;</a:t>
            </a:r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10134720" y="6356520"/>
            <a:ext cx="1447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800" spc="199" strike="noStrike" cap="all">
                <a:solidFill>
                  <a:srgbClr val="262626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7094FD-6933-4868-B6F5-4A40B71ECF9A}" type="slidenum">
              <a:rPr b="0" lang="en-US" sz="800" spc="199" strike="noStrike" cap="all">
                <a:solidFill>
                  <a:srgbClr val="262626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ckground Fill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93" name="Rectangle 1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12720" y="557640"/>
            <a:ext cx="3901320" cy="313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cs-CZ" sz="5400" spc="-1" strike="noStrike">
                <a:solidFill>
                  <a:srgbClr val="262626"/>
                </a:solidFill>
                <a:latin typeface="Posterama"/>
              </a:rPr>
              <a:t>Šťastné dítě</a:t>
            </a:r>
            <a:endParaRPr b="0" lang="cs-CZ" sz="5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12720" y="3902040"/>
            <a:ext cx="3901320" cy="224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262626"/>
                </a:solidFill>
                <a:latin typeface="Avenir Next LT Pro"/>
              </a:rPr>
              <a:t>Kateřina Železníková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icture 3"/>
          <p:cNvSpPr/>
          <p:nvPr/>
        </p:nvSpPr>
        <p:spPr>
          <a:xfrm>
            <a:off x="4955760" y="0"/>
            <a:ext cx="7236000" cy="6857640"/>
          </a:xfrm>
          <a:custGeom>
            <a:avLst/>
            <a:gdLst>
              <a:gd name="textAreaLeft" fmla="*/ 0 w 7236000"/>
              <a:gd name="textAreaRight" fmla="*/ 7236360 w 7236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557640"/>
            <a:ext cx="1097244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cs-CZ" sz="4400" spc="-1" strike="noStrike">
                <a:solidFill>
                  <a:srgbClr val="262626"/>
                </a:solidFill>
                <a:latin typeface="Posterama"/>
              </a:rPr>
              <a:t>Dítě v domácím prostředí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2106360"/>
            <a:ext cx="10972440" cy="403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Jedináčci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Děti v sourozeneckém vztahu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557640"/>
            <a:ext cx="1097244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cs-CZ" sz="4400" spc="-1" strike="noStrike">
                <a:solidFill>
                  <a:srgbClr val="262626"/>
                </a:solidFill>
                <a:latin typeface="Posterama"/>
              </a:rPr>
              <a:t>Dítě v dětské skupině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2106360"/>
            <a:ext cx="10972440" cy="403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Volný režim,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bez požadavků na dítě, 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bez výstupů a kompetencí,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bez řízené činnosti.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Výhodou je zvyk na odloučení od rodičů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557640"/>
            <a:ext cx="1097244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cs-CZ" sz="4400" spc="-1" strike="noStrike">
                <a:solidFill>
                  <a:srgbClr val="262626"/>
                </a:solidFill>
                <a:latin typeface="Posterama"/>
              </a:rPr>
              <a:t>Dítě v mateřské škole – co dělá MŠ pro vás?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2106360"/>
            <a:ext cx="10972440" cy="403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Pečují odborníci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MŠ = vzdělávací instituce, ŠVP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Hlavní cíle - socializace dítěte (odloučení, komunikace s vrstevníky a učiteli)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           </a:t>
            </a: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- zvládnutí základních gramotností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                 </a:t>
            </a: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- rozvoj hrubé a jemné motoriky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                 </a:t>
            </a: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- dosažení klíčových kompetencí předškolního vzdělávání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  <a:p>
            <a:pPr indent="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25240" y="1428480"/>
            <a:ext cx="10969560" cy="43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cs-CZ" sz="1800" spc="-1" strike="noStrike">
                <a:solidFill>
                  <a:srgbClr val="262626"/>
                </a:solidFill>
                <a:latin typeface="Avenir Next LT Pro"/>
              </a:rPr>
              <a:t>r</a:t>
            </a: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espektovat školní řád – příchody dítěte do MŠ, odchody dítěte do MŠ</a:t>
            </a:r>
            <a:br>
              <a:rPr sz="2200"/>
            </a:b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respektovat adaptační plán, rizika adaptačního období</a:t>
            </a:r>
            <a:br>
              <a:rPr sz="2200"/>
            </a:b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respektovat učitelky</a:t>
            </a:r>
            <a:br>
              <a:rPr sz="2200"/>
            </a:b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spolupracovat s MŠ</a:t>
            </a: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</p:txBody>
      </p:sp>
      <p:graphicFrame>
        <p:nvGraphicFramePr>
          <p:cNvPr id="104" name=""/>
          <p:cNvGraphicFramePr/>
          <p:nvPr/>
        </p:nvGraphicFramePr>
        <p:xfrm>
          <a:off x="0" y="467280"/>
          <a:ext cx="5471640" cy="1079640"/>
        </p:xfrm>
        <a:graphic>
          <a:graphicData uri="http://schemas.openxmlformats.org/presentationml/2006/ole">
            <p:oleObj progId="Word.Document.12" r:id="rId1" spid="">
              <p:embed/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428760"/>
            <a:ext cx="1096956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rgbClr val="262626"/>
                </a:solidFill>
                <a:latin typeface="Avenir Next LT Pro"/>
              </a:rPr>
              <a:t>Jak připravit vlastní zlatíčko na vstup do MŠ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525600" y="382680"/>
            <a:ext cx="10969560" cy="64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Odloučení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Oblékání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Odpočinek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Pobyt venku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Stravování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Hračky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Řeč</a:t>
            </a:r>
            <a:br>
              <a:rPr sz="2200"/>
            </a:b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11280" y="557640"/>
            <a:ext cx="10969560" cy="104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262626"/>
                </a:solidFill>
                <a:latin typeface="Avenir Next LT Pro"/>
              </a:rPr>
              <a:t>Vývoj dětí předškolního věku</a:t>
            </a:r>
            <a:endParaRPr b="0" lang="cs-CZ" sz="4400" spc="-1" strike="noStrike">
              <a:solidFill>
                <a:srgbClr val="262626"/>
              </a:solidFill>
              <a:latin typeface="Avenir Next LT Pro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525600" y="1122840"/>
            <a:ext cx="10969560" cy="522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br>
              <a:rPr sz="1800"/>
            </a:br>
            <a:br>
              <a:rPr sz="18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potřeba kolektivu</a:t>
            </a:r>
            <a:br>
              <a:rPr sz="1800"/>
            </a:br>
            <a:br>
              <a:rPr sz="18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utváření hodnotového systému dítěte, 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posilování kladných charakterových vlastností a 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kontrola temperamentu a emocí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rozvoj kognitivního systému, logického myšlení, fantazie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schopnost dorozumět se, sebeobsluha</a:t>
            </a:r>
            <a:br>
              <a:rPr sz="2200"/>
            </a:br>
            <a:br>
              <a:rPr sz="2200"/>
            </a:br>
            <a:r>
              <a:rPr b="0" lang="cs-CZ" sz="2200" spc="-1" strike="noStrike">
                <a:solidFill>
                  <a:srgbClr val="262626"/>
                </a:solidFill>
                <a:latin typeface="Avenir Next LT Pro"/>
              </a:rPr>
              <a:t>jemná a hrubá motorika</a:t>
            </a:r>
            <a:br>
              <a:rPr sz="1800"/>
            </a:br>
            <a:br>
              <a:rPr sz="1800"/>
            </a:br>
            <a:endParaRPr b="0" lang="cs-CZ" sz="2200" spc="-1" strike="noStrike">
              <a:solidFill>
                <a:srgbClr val="262626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rgbClr val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rgbClr val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</TotalTime>
  <Application>LibreOffice/7.4.3.2$Windows_X86_64 LibreOffice_project/1048a8393ae2eeec98dff31b5c133c5f1d08b890</Application>
  <AppVersion>15.0000</AppVers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2024-05-19T13:19:10Z</dcterms:created>
  <dc:creator/>
  <dc:description/>
  <dc:language>cs-CZ</dc:language>
  <cp:lastModifiedBy/>
  <dcterms:modified xsi:type="dcterms:W3CDTF">2024-05-19T16:07:29Z</dcterms:modified>
  <cp:revision>77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Širokoúhlá obrazovka</vt:lpwstr>
  </property>
  <property fmtid="{D5CDD505-2E9C-101B-9397-08002B2CF9AE}" pid="4" name="Slides">
    <vt:i4>4</vt:i4>
  </property>
</Properties>
</file>