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62" r:id="rId2"/>
    <p:sldId id="476" r:id="rId3"/>
    <p:sldId id="264" r:id="rId4"/>
    <p:sldId id="263" r:id="rId5"/>
    <p:sldId id="267" r:id="rId6"/>
    <p:sldId id="268" r:id="rId7"/>
    <p:sldId id="439" r:id="rId8"/>
    <p:sldId id="440" r:id="rId9"/>
    <p:sldId id="368" r:id="rId10"/>
    <p:sldId id="397" r:id="rId11"/>
    <p:sldId id="409" r:id="rId12"/>
    <p:sldId id="410" r:id="rId13"/>
    <p:sldId id="411" r:id="rId14"/>
    <p:sldId id="412" r:id="rId15"/>
    <p:sldId id="413" r:id="rId16"/>
    <p:sldId id="398" r:id="rId17"/>
    <p:sldId id="369" r:id="rId18"/>
    <p:sldId id="370" r:id="rId19"/>
    <p:sldId id="447" r:id="rId20"/>
    <p:sldId id="477" r:id="rId21"/>
    <p:sldId id="371" r:id="rId22"/>
    <p:sldId id="425" r:id="rId23"/>
    <p:sldId id="426" r:id="rId24"/>
    <p:sldId id="427" r:id="rId25"/>
    <p:sldId id="478" r:id="rId26"/>
    <p:sldId id="429" r:id="rId27"/>
    <p:sldId id="430" r:id="rId28"/>
    <p:sldId id="431" r:id="rId29"/>
    <p:sldId id="448" r:id="rId30"/>
    <p:sldId id="469" r:id="rId31"/>
    <p:sldId id="470" r:id="rId32"/>
    <p:sldId id="471" r:id="rId33"/>
    <p:sldId id="472" r:id="rId34"/>
    <p:sldId id="450" r:id="rId35"/>
    <p:sldId id="459" r:id="rId36"/>
    <p:sldId id="452" r:id="rId37"/>
    <p:sldId id="455" r:id="rId38"/>
    <p:sldId id="457" r:id="rId39"/>
    <p:sldId id="458" r:id="rId40"/>
    <p:sldId id="473" r:id="rId41"/>
    <p:sldId id="474" r:id="rId42"/>
    <p:sldId id="475" r:id="rId43"/>
    <p:sldId id="530" r:id="rId44"/>
    <p:sldId id="511" r:id="rId45"/>
    <p:sldId id="512" r:id="rId46"/>
    <p:sldId id="513" r:id="rId47"/>
    <p:sldId id="514" r:id="rId48"/>
    <p:sldId id="515" r:id="rId49"/>
    <p:sldId id="516" r:id="rId50"/>
    <p:sldId id="517" r:id="rId51"/>
    <p:sldId id="518" r:id="rId52"/>
    <p:sldId id="519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467" r:id="rId64"/>
    <p:sldId id="468" r:id="rId65"/>
    <p:sldId id="375" r:id="rId66"/>
    <p:sldId id="401" r:id="rId67"/>
    <p:sldId id="402" r:id="rId68"/>
    <p:sldId id="405" r:id="rId69"/>
    <p:sldId id="404" r:id="rId70"/>
    <p:sldId id="406" r:id="rId71"/>
    <p:sldId id="407" r:id="rId72"/>
    <p:sldId id="389" r:id="rId73"/>
    <p:sldId id="390" r:id="rId74"/>
    <p:sldId id="510" r:id="rId75"/>
    <p:sldId id="449" r:id="rId76"/>
    <p:sldId id="367" r:id="rId7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F3A4BA6-7947-48EA-BD6C-3E67EF237C64}">
          <p14:sldIdLst>
            <p14:sldId id="262"/>
            <p14:sldId id="476"/>
          </p14:sldIdLst>
        </p14:section>
        <p14:section name="Oddíl bez názvu" id="{26C2F525-1513-4B64-8BBB-118F11557A23}">
          <p14:sldIdLst>
            <p14:sldId id="264"/>
            <p14:sldId id="263"/>
            <p14:sldId id="267"/>
            <p14:sldId id="268"/>
            <p14:sldId id="439"/>
            <p14:sldId id="440"/>
            <p14:sldId id="368"/>
            <p14:sldId id="397"/>
            <p14:sldId id="409"/>
            <p14:sldId id="410"/>
            <p14:sldId id="411"/>
            <p14:sldId id="412"/>
            <p14:sldId id="413"/>
            <p14:sldId id="398"/>
            <p14:sldId id="369"/>
            <p14:sldId id="370"/>
            <p14:sldId id="447"/>
            <p14:sldId id="477"/>
            <p14:sldId id="371"/>
            <p14:sldId id="425"/>
            <p14:sldId id="426"/>
            <p14:sldId id="427"/>
            <p14:sldId id="478"/>
            <p14:sldId id="429"/>
            <p14:sldId id="430"/>
            <p14:sldId id="431"/>
            <p14:sldId id="448"/>
            <p14:sldId id="469"/>
            <p14:sldId id="470"/>
            <p14:sldId id="471"/>
            <p14:sldId id="472"/>
            <p14:sldId id="450"/>
            <p14:sldId id="459"/>
            <p14:sldId id="452"/>
            <p14:sldId id="455"/>
            <p14:sldId id="457"/>
            <p14:sldId id="458"/>
            <p14:sldId id="473"/>
            <p14:sldId id="474"/>
            <p14:sldId id="475"/>
            <p14:sldId id="53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467"/>
            <p14:sldId id="468"/>
            <p14:sldId id="375"/>
            <p14:sldId id="401"/>
            <p14:sldId id="402"/>
            <p14:sldId id="405"/>
            <p14:sldId id="404"/>
            <p14:sldId id="406"/>
            <p14:sldId id="407"/>
            <p14:sldId id="389"/>
            <p14:sldId id="390"/>
            <p14:sldId id="510"/>
            <p14:sldId id="449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36337-9D8A-4B8C-812A-93F005A76A1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0D3BFB02-2CF3-46CB-90DB-D90A32EEB1D8}">
      <dgm:prSet phldrT="[Text]" custT="1"/>
      <dgm:spPr/>
      <dgm:t>
        <a:bodyPr/>
        <a:lstStyle/>
        <a:p>
          <a:r>
            <a:rPr lang="cs-CZ" sz="2400" dirty="0"/>
            <a:t>škola – MŠMT</a:t>
          </a:r>
        </a:p>
        <a:p>
          <a:endParaRPr lang="cs-CZ" sz="2400" dirty="0"/>
        </a:p>
        <a:p>
          <a:r>
            <a:rPr lang="cs-CZ" sz="2400" dirty="0"/>
            <a:t>statistické výkazy</a:t>
          </a:r>
        </a:p>
        <a:p>
          <a:r>
            <a:rPr lang="cs-CZ" sz="2400" dirty="0"/>
            <a:t>výkaz P1c-01</a:t>
          </a:r>
        </a:p>
      </dgm:t>
    </dgm:pt>
    <dgm:pt modelId="{0AD5580E-9564-4CDF-94E7-0DBA32BB7D73}" type="parTrans" cxnId="{8EF25EBB-954C-4714-BD19-31BDCEF764BF}">
      <dgm:prSet/>
      <dgm:spPr/>
      <dgm:t>
        <a:bodyPr/>
        <a:lstStyle/>
        <a:p>
          <a:endParaRPr lang="cs-CZ"/>
        </a:p>
      </dgm:t>
    </dgm:pt>
    <dgm:pt modelId="{BA11D642-4A3C-47F6-95B5-2885D809BF6A}" type="sibTrans" cxnId="{8EF25EBB-954C-4714-BD19-31BDCEF764BF}">
      <dgm:prSet/>
      <dgm:spPr/>
      <dgm:t>
        <a:bodyPr/>
        <a:lstStyle/>
        <a:p>
          <a:endParaRPr lang="cs-CZ"/>
        </a:p>
      </dgm:t>
    </dgm:pt>
    <dgm:pt modelId="{DF558678-12FE-46AB-8615-B4D7F64BC6FA}">
      <dgm:prSet phldrT="[Text]" custT="1"/>
      <dgm:spPr/>
      <dgm:t>
        <a:bodyPr/>
        <a:lstStyle/>
        <a:p>
          <a:r>
            <a:rPr lang="cs-CZ" sz="2400" dirty="0"/>
            <a:t>MŠMT</a:t>
          </a:r>
        </a:p>
        <a:p>
          <a:endParaRPr lang="cs-CZ" sz="2400" dirty="0"/>
        </a:p>
        <a:p>
          <a:r>
            <a:rPr lang="cs-CZ" sz="2400" dirty="0"/>
            <a:t>předběžná kontrola</a:t>
          </a:r>
        </a:p>
        <a:p>
          <a:endParaRPr lang="cs-CZ" sz="2400" dirty="0"/>
        </a:p>
        <a:p>
          <a:r>
            <a:rPr lang="cs-CZ" sz="2400" dirty="0"/>
            <a:t>překračuje, nebo nepřekračuje definovaný nárok </a:t>
          </a:r>
          <a:r>
            <a:rPr lang="cs-CZ" sz="2400" dirty="0" err="1"/>
            <a:t>PHmax</a:t>
          </a:r>
          <a:r>
            <a:rPr lang="cs-CZ" sz="2400" dirty="0"/>
            <a:t>?</a:t>
          </a:r>
        </a:p>
      </dgm:t>
    </dgm:pt>
    <dgm:pt modelId="{0D9C986F-BF45-439C-BEB6-37A36AE499B8}" type="parTrans" cxnId="{D1EF3F8E-CFA1-4FAF-BE0C-FAB3B66B96E8}">
      <dgm:prSet/>
      <dgm:spPr/>
      <dgm:t>
        <a:bodyPr/>
        <a:lstStyle/>
        <a:p>
          <a:endParaRPr lang="cs-CZ"/>
        </a:p>
      </dgm:t>
    </dgm:pt>
    <dgm:pt modelId="{9BBF727C-A55B-43FC-967B-9391A79A4550}" type="sibTrans" cxnId="{D1EF3F8E-CFA1-4FAF-BE0C-FAB3B66B96E8}">
      <dgm:prSet/>
      <dgm:spPr/>
      <dgm:t>
        <a:bodyPr/>
        <a:lstStyle/>
        <a:p>
          <a:endParaRPr lang="cs-CZ"/>
        </a:p>
      </dgm:t>
    </dgm:pt>
    <dgm:pt modelId="{488382DF-CADB-4D3D-B773-489B2E1C0F7B}">
      <dgm:prSet phldrT="[Text]" custT="1"/>
      <dgm:spPr/>
      <dgm:t>
        <a:bodyPr/>
        <a:lstStyle/>
        <a:p>
          <a:r>
            <a:rPr lang="cs-CZ" sz="2800" dirty="0"/>
            <a:t>MŠMT - škola</a:t>
          </a:r>
        </a:p>
        <a:p>
          <a:endParaRPr lang="cs-CZ" sz="2800" dirty="0"/>
        </a:p>
        <a:p>
          <a:r>
            <a:rPr lang="cs-CZ" sz="2800" dirty="0"/>
            <a:t>finanční </a:t>
          </a:r>
          <a:r>
            <a:rPr lang="cs-CZ" sz="2800" dirty="0" err="1"/>
            <a:t>prostřed</a:t>
          </a:r>
          <a:r>
            <a:rPr lang="cs-CZ" sz="2800" dirty="0"/>
            <a:t>-</a:t>
          </a:r>
        </a:p>
        <a:p>
          <a:r>
            <a:rPr lang="cs-CZ" sz="2800" dirty="0" err="1"/>
            <a:t>ky</a:t>
          </a:r>
          <a:r>
            <a:rPr lang="cs-CZ" sz="2800" dirty="0"/>
            <a:t> do </a:t>
          </a:r>
          <a:r>
            <a:rPr lang="cs-CZ" sz="2800" dirty="0" err="1"/>
            <a:t>PHmax</a:t>
          </a:r>
          <a:endParaRPr lang="cs-CZ" sz="2800" dirty="0"/>
        </a:p>
      </dgm:t>
    </dgm:pt>
    <dgm:pt modelId="{C78A5614-8912-4391-BFE3-91BD537CB332}" type="parTrans" cxnId="{C25313B4-F57F-4787-BBEB-3C5765345487}">
      <dgm:prSet/>
      <dgm:spPr/>
      <dgm:t>
        <a:bodyPr/>
        <a:lstStyle/>
        <a:p>
          <a:endParaRPr lang="cs-CZ"/>
        </a:p>
      </dgm:t>
    </dgm:pt>
    <dgm:pt modelId="{31009DD1-F558-499A-871B-855BB61D4580}" type="sibTrans" cxnId="{C25313B4-F57F-4787-BBEB-3C5765345487}">
      <dgm:prSet/>
      <dgm:spPr/>
      <dgm:t>
        <a:bodyPr/>
        <a:lstStyle/>
        <a:p>
          <a:endParaRPr lang="cs-CZ"/>
        </a:p>
      </dgm:t>
    </dgm:pt>
    <dgm:pt modelId="{A6338BF4-D88A-44AE-B92E-EE6F9D7D59DF}" type="pres">
      <dgm:prSet presAssocID="{F7036337-9D8A-4B8C-812A-93F005A76A1A}" presName="Name0" presStyleCnt="0">
        <dgm:presLayoutVars>
          <dgm:dir/>
          <dgm:resizeHandles val="exact"/>
        </dgm:presLayoutVars>
      </dgm:prSet>
      <dgm:spPr/>
    </dgm:pt>
    <dgm:pt modelId="{C965A52F-37FA-4543-8685-5AD0CAEF702B}" type="pres">
      <dgm:prSet presAssocID="{0D3BFB02-2CF3-46CB-90DB-D90A32EEB1D8}" presName="node" presStyleLbl="node1" presStyleIdx="0" presStyleCnt="3">
        <dgm:presLayoutVars>
          <dgm:bulletEnabled val="1"/>
        </dgm:presLayoutVars>
      </dgm:prSet>
      <dgm:spPr/>
    </dgm:pt>
    <dgm:pt modelId="{2C5F353F-3DC9-4B4A-89AB-7E2EDFF6FCCF}" type="pres">
      <dgm:prSet presAssocID="{BA11D642-4A3C-47F6-95B5-2885D809BF6A}" presName="sibTrans" presStyleLbl="sibTrans2D1" presStyleIdx="0" presStyleCnt="2"/>
      <dgm:spPr/>
    </dgm:pt>
    <dgm:pt modelId="{F1C1FFBC-C2DE-4AF5-8BA5-62F33ED77DB1}" type="pres">
      <dgm:prSet presAssocID="{BA11D642-4A3C-47F6-95B5-2885D809BF6A}" presName="connectorText" presStyleLbl="sibTrans2D1" presStyleIdx="0" presStyleCnt="2"/>
      <dgm:spPr/>
    </dgm:pt>
    <dgm:pt modelId="{B9956B9A-2A47-4552-8A8F-04B11D137539}" type="pres">
      <dgm:prSet presAssocID="{DF558678-12FE-46AB-8615-B4D7F64BC6FA}" presName="node" presStyleLbl="node1" presStyleIdx="1" presStyleCnt="3" custScaleX="130035" custLinFactNeighborX="21350" custLinFactNeighborY="958">
        <dgm:presLayoutVars>
          <dgm:bulletEnabled val="1"/>
        </dgm:presLayoutVars>
      </dgm:prSet>
      <dgm:spPr/>
    </dgm:pt>
    <dgm:pt modelId="{8F3150BD-623B-4819-A6F9-278573018E27}" type="pres">
      <dgm:prSet presAssocID="{9BBF727C-A55B-43FC-967B-9391A79A4550}" presName="sibTrans" presStyleLbl="sibTrans2D1" presStyleIdx="1" presStyleCnt="2"/>
      <dgm:spPr/>
    </dgm:pt>
    <dgm:pt modelId="{54E0162A-EF3E-4162-8B5A-319986D5A358}" type="pres">
      <dgm:prSet presAssocID="{9BBF727C-A55B-43FC-967B-9391A79A4550}" presName="connectorText" presStyleLbl="sibTrans2D1" presStyleIdx="1" presStyleCnt="2"/>
      <dgm:spPr/>
    </dgm:pt>
    <dgm:pt modelId="{9BA89460-E4BC-4547-A2B8-B534AF9C0939}" type="pres">
      <dgm:prSet presAssocID="{488382DF-CADB-4D3D-B773-489B2E1C0F7B}" presName="node" presStyleLbl="node1" presStyleIdx="2" presStyleCnt="3" custLinFactNeighborX="984" custLinFactNeighborY="112">
        <dgm:presLayoutVars>
          <dgm:bulletEnabled val="1"/>
        </dgm:presLayoutVars>
      </dgm:prSet>
      <dgm:spPr/>
    </dgm:pt>
  </dgm:ptLst>
  <dgm:cxnLst>
    <dgm:cxn modelId="{3CDD735C-0EB4-4146-A4B2-4CCA48AA5620}" type="presOf" srcId="{488382DF-CADB-4D3D-B773-489B2E1C0F7B}" destId="{9BA89460-E4BC-4547-A2B8-B534AF9C0939}" srcOrd="0" destOrd="0" presId="urn:microsoft.com/office/officeart/2005/8/layout/process1"/>
    <dgm:cxn modelId="{0A2D1969-4F7B-4589-9A24-5F5F1D82B4FC}" type="presOf" srcId="{9BBF727C-A55B-43FC-967B-9391A79A4550}" destId="{8F3150BD-623B-4819-A6F9-278573018E27}" srcOrd="0" destOrd="0" presId="urn:microsoft.com/office/officeart/2005/8/layout/process1"/>
    <dgm:cxn modelId="{63E4924D-3D71-4943-8D96-87C0284FBD2F}" type="presOf" srcId="{9BBF727C-A55B-43FC-967B-9391A79A4550}" destId="{54E0162A-EF3E-4162-8B5A-319986D5A358}" srcOrd="1" destOrd="0" presId="urn:microsoft.com/office/officeart/2005/8/layout/process1"/>
    <dgm:cxn modelId="{BA52BF71-FE52-47C8-8744-6710ABD9213B}" type="presOf" srcId="{BA11D642-4A3C-47F6-95B5-2885D809BF6A}" destId="{F1C1FFBC-C2DE-4AF5-8BA5-62F33ED77DB1}" srcOrd="1" destOrd="0" presId="urn:microsoft.com/office/officeart/2005/8/layout/process1"/>
    <dgm:cxn modelId="{D1EF3F8E-CFA1-4FAF-BE0C-FAB3B66B96E8}" srcId="{F7036337-9D8A-4B8C-812A-93F005A76A1A}" destId="{DF558678-12FE-46AB-8615-B4D7F64BC6FA}" srcOrd="1" destOrd="0" parTransId="{0D9C986F-BF45-439C-BEB6-37A36AE499B8}" sibTransId="{9BBF727C-A55B-43FC-967B-9391A79A4550}"/>
    <dgm:cxn modelId="{7EDA47A8-79F0-4493-B106-5464B739B00E}" type="presOf" srcId="{BA11D642-4A3C-47F6-95B5-2885D809BF6A}" destId="{2C5F353F-3DC9-4B4A-89AB-7E2EDFF6FCCF}" srcOrd="0" destOrd="0" presId="urn:microsoft.com/office/officeart/2005/8/layout/process1"/>
    <dgm:cxn modelId="{C25313B4-F57F-4787-BBEB-3C5765345487}" srcId="{F7036337-9D8A-4B8C-812A-93F005A76A1A}" destId="{488382DF-CADB-4D3D-B773-489B2E1C0F7B}" srcOrd="2" destOrd="0" parTransId="{C78A5614-8912-4391-BFE3-91BD537CB332}" sibTransId="{31009DD1-F558-499A-871B-855BB61D4580}"/>
    <dgm:cxn modelId="{8EF25EBB-954C-4714-BD19-31BDCEF764BF}" srcId="{F7036337-9D8A-4B8C-812A-93F005A76A1A}" destId="{0D3BFB02-2CF3-46CB-90DB-D90A32EEB1D8}" srcOrd="0" destOrd="0" parTransId="{0AD5580E-9564-4CDF-94E7-0DBA32BB7D73}" sibTransId="{BA11D642-4A3C-47F6-95B5-2885D809BF6A}"/>
    <dgm:cxn modelId="{32699AC0-C649-428A-9218-BF3ED3E0D35D}" type="presOf" srcId="{DF558678-12FE-46AB-8615-B4D7F64BC6FA}" destId="{B9956B9A-2A47-4552-8A8F-04B11D137539}" srcOrd="0" destOrd="0" presId="urn:microsoft.com/office/officeart/2005/8/layout/process1"/>
    <dgm:cxn modelId="{49901CEE-B40D-415D-B891-395821B9C26F}" type="presOf" srcId="{F7036337-9D8A-4B8C-812A-93F005A76A1A}" destId="{A6338BF4-D88A-44AE-B92E-EE6F9D7D59DF}" srcOrd="0" destOrd="0" presId="urn:microsoft.com/office/officeart/2005/8/layout/process1"/>
    <dgm:cxn modelId="{094B6EF2-5C28-4FF8-AECD-ADF95AD00904}" type="presOf" srcId="{0D3BFB02-2CF3-46CB-90DB-D90A32EEB1D8}" destId="{C965A52F-37FA-4543-8685-5AD0CAEF702B}" srcOrd="0" destOrd="0" presId="urn:microsoft.com/office/officeart/2005/8/layout/process1"/>
    <dgm:cxn modelId="{CA542CC4-4F69-422C-A0AE-3C83223696FA}" type="presParOf" srcId="{A6338BF4-D88A-44AE-B92E-EE6F9D7D59DF}" destId="{C965A52F-37FA-4543-8685-5AD0CAEF702B}" srcOrd="0" destOrd="0" presId="urn:microsoft.com/office/officeart/2005/8/layout/process1"/>
    <dgm:cxn modelId="{4B6A4B6A-9C61-4890-96E3-7E2DA8605A21}" type="presParOf" srcId="{A6338BF4-D88A-44AE-B92E-EE6F9D7D59DF}" destId="{2C5F353F-3DC9-4B4A-89AB-7E2EDFF6FCCF}" srcOrd="1" destOrd="0" presId="urn:microsoft.com/office/officeart/2005/8/layout/process1"/>
    <dgm:cxn modelId="{A1FCA210-13E3-4AA2-9C5F-2D7BDCF78735}" type="presParOf" srcId="{2C5F353F-3DC9-4B4A-89AB-7E2EDFF6FCCF}" destId="{F1C1FFBC-C2DE-4AF5-8BA5-62F33ED77DB1}" srcOrd="0" destOrd="0" presId="urn:microsoft.com/office/officeart/2005/8/layout/process1"/>
    <dgm:cxn modelId="{24226DA5-E87B-463A-9E73-534AFEFAF90C}" type="presParOf" srcId="{A6338BF4-D88A-44AE-B92E-EE6F9D7D59DF}" destId="{B9956B9A-2A47-4552-8A8F-04B11D137539}" srcOrd="2" destOrd="0" presId="urn:microsoft.com/office/officeart/2005/8/layout/process1"/>
    <dgm:cxn modelId="{742BDE44-7CCE-43C4-B3D9-C8BB2C80D4CA}" type="presParOf" srcId="{A6338BF4-D88A-44AE-B92E-EE6F9D7D59DF}" destId="{8F3150BD-623B-4819-A6F9-278573018E27}" srcOrd="3" destOrd="0" presId="urn:microsoft.com/office/officeart/2005/8/layout/process1"/>
    <dgm:cxn modelId="{AA5B4F2F-06F6-47F0-972C-FB2FC6BCD78B}" type="presParOf" srcId="{8F3150BD-623B-4819-A6F9-278573018E27}" destId="{54E0162A-EF3E-4162-8B5A-319986D5A358}" srcOrd="0" destOrd="0" presId="urn:microsoft.com/office/officeart/2005/8/layout/process1"/>
    <dgm:cxn modelId="{C676F25E-DCB1-4FEA-9552-07D9A83031CE}" type="presParOf" srcId="{A6338BF4-D88A-44AE-B92E-EE6F9D7D59DF}" destId="{9BA89460-E4BC-4547-A2B8-B534AF9C09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A52F-37FA-4543-8685-5AD0CAEF702B}">
      <dsp:nvSpPr>
        <dsp:cNvPr id="0" name=""/>
        <dsp:cNvSpPr/>
      </dsp:nvSpPr>
      <dsp:spPr>
        <a:xfrm>
          <a:off x="7607" y="18439"/>
          <a:ext cx="1933092" cy="404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škola – MŠMT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statistické výkazy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výkaz P1c-01</a:t>
          </a:r>
        </a:p>
      </dsp:txBody>
      <dsp:txXfrm>
        <a:off x="64225" y="75057"/>
        <a:ext cx="1819856" cy="3932488"/>
      </dsp:txXfrm>
    </dsp:sp>
    <dsp:sp modelId="{2C5F353F-3DC9-4B4A-89AB-7E2EDFF6FCCF}">
      <dsp:nvSpPr>
        <dsp:cNvPr id="0" name=""/>
        <dsp:cNvSpPr/>
      </dsp:nvSpPr>
      <dsp:spPr>
        <a:xfrm rot="20049">
          <a:off x="2175275" y="1810053"/>
          <a:ext cx="497319" cy="4794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2175276" y="1905515"/>
        <a:ext cx="353497" cy="287644"/>
      </dsp:txXfrm>
    </dsp:sp>
    <dsp:sp modelId="{B9956B9A-2A47-4552-8A8F-04B11D137539}">
      <dsp:nvSpPr>
        <dsp:cNvPr id="0" name=""/>
        <dsp:cNvSpPr/>
      </dsp:nvSpPr>
      <dsp:spPr>
        <a:xfrm>
          <a:off x="2879021" y="36879"/>
          <a:ext cx="2513696" cy="404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MŠMT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předběžná kontrola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překračuje, nebo nepřekračuje definovaný nárok </a:t>
          </a:r>
          <a:r>
            <a:rPr lang="cs-CZ" sz="2400" kern="1200" dirty="0" err="1"/>
            <a:t>PHmax</a:t>
          </a:r>
          <a:r>
            <a:rPr lang="cs-CZ" sz="2400" kern="1200" dirty="0"/>
            <a:t>?</a:t>
          </a:r>
        </a:p>
      </dsp:txBody>
      <dsp:txXfrm>
        <a:off x="2952645" y="110503"/>
        <a:ext cx="2366448" cy="3898476"/>
      </dsp:txXfrm>
    </dsp:sp>
    <dsp:sp modelId="{8F3150BD-623B-4819-A6F9-278573018E27}">
      <dsp:nvSpPr>
        <dsp:cNvPr id="0" name=""/>
        <dsp:cNvSpPr/>
      </dsp:nvSpPr>
      <dsp:spPr>
        <a:xfrm rot="21583159">
          <a:off x="5546655" y="1812327"/>
          <a:ext cx="326355" cy="4794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5546656" y="1908448"/>
        <a:ext cx="228449" cy="287644"/>
      </dsp:txXfrm>
    </dsp:sp>
    <dsp:sp modelId="{9BA89460-E4BC-4547-A2B8-B534AF9C0939}">
      <dsp:nvSpPr>
        <dsp:cNvPr id="0" name=""/>
        <dsp:cNvSpPr/>
      </dsp:nvSpPr>
      <dsp:spPr>
        <a:xfrm>
          <a:off x="6008475" y="22970"/>
          <a:ext cx="1933092" cy="404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MŠMT - škola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finanční </a:t>
          </a:r>
          <a:r>
            <a:rPr lang="cs-CZ" sz="2800" kern="1200" dirty="0" err="1"/>
            <a:t>prostřed</a:t>
          </a:r>
          <a:r>
            <a:rPr lang="cs-CZ" sz="2800" kern="1200" dirty="0"/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ky</a:t>
          </a:r>
          <a:r>
            <a:rPr lang="cs-CZ" sz="2800" kern="1200" dirty="0"/>
            <a:t> do </a:t>
          </a:r>
          <a:r>
            <a:rPr lang="cs-CZ" sz="2800" kern="1200" dirty="0" err="1"/>
            <a:t>PHmax</a:t>
          </a:r>
          <a:endParaRPr lang="cs-CZ" sz="2800" kern="1200" dirty="0"/>
        </a:p>
      </dsp:txBody>
      <dsp:txXfrm>
        <a:off x="6065093" y="79588"/>
        <a:ext cx="1819856" cy="3932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0249EF-DC35-4B43-A6BA-C54CE747D33B}" type="datetimeFigureOut">
              <a:rPr lang="cs-CZ"/>
              <a:pPr>
                <a:defRPr/>
              </a:pPr>
              <a:t>07.08.2024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54E1BA-3876-46DD-8117-DF67C65BC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8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C0F946-C896-4F9A-A2D5-BDCFEC50DA1C}" type="datetimeFigureOut">
              <a:rPr lang="cs-CZ"/>
              <a:pPr>
                <a:defRPr/>
              </a:pPr>
              <a:t>07.08.2024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B020CF-0020-45B5-B904-2CFE26880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0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E02E6F-D19D-4500-B740-447D60FBA75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0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0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9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5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8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1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47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4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19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68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38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63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89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66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85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62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35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29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72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87FD1F-6DB8-48D3-82C7-40B74A0C9C1E}" type="slidenum">
              <a:rPr lang="cs-CZ" sz="1200">
                <a:latin typeface="Calibri" pitchFamily="34" charset="0"/>
              </a:rPr>
              <a:pPr algn="r"/>
              <a:t>3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18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91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42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7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95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39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435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020CF-0020-45B5-B904-2CFE268800C5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000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4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85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1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15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8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49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18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5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14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184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62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0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7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272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265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59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04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249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39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986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215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38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317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7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15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72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69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554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61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237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72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36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73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019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167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097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7BDE46-2E6F-4945-AA47-81E7E9F6B7F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63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FEFD1-F0BB-40DB-873D-FD7DE031D4FA}" type="slidenum">
              <a:rPr lang="cs-CZ" sz="1200">
                <a:latin typeface="Calibri" pitchFamily="34" charset="0"/>
              </a:rPr>
              <a:pPr algn="r"/>
              <a:t>9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ED2CD-5640-47C7-9BE3-5444DB0A3E3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554A-13A6-431A-959F-758ABACDA2D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B4E92-2F6D-4714-B389-5099512E5A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2D639-FC5D-4FEF-974D-67B32D3CFF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D7786-A3E1-4F5A-8717-06B353FAB3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F443F-2108-4698-A674-68E99B7540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59B2-75CA-4144-B2DA-8A8F67163D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EAAA8-D335-4E16-9F89-48BDC885AD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661B1-C7B2-4384-A20B-946E35479B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264AE95-1582-40D7-8D48-32AD1DD39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53495" y="3933056"/>
            <a:ext cx="5637010" cy="86409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 Petra Schwarzová</a:t>
            </a:r>
            <a:endParaRPr lang="cs-CZ" sz="32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50825" y="5949950"/>
            <a:ext cx="8497888" cy="771525"/>
          </a:xfrm>
        </p:spPr>
        <p:txBody>
          <a:bodyPr/>
          <a:lstStyle/>
          <a:p>
            <a:pPr algn="ctr"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752527"/>
          </a:xfrm>
        </p:spPr>
        <p:txBody>
          <a:bodyPr/>
          <a:lstStyle/>
          <a:p>
            <a:pPr marL="182880" indent="0" algn="ctr">
              <a:buNone/>
            </a:pP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Změny financování škol nejen v souvislosti se snížením </a:t>
            </a: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PHmax</a:t>
            </a: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364/2005 Sb., o vedení dokumentace škol a školských zařízení a školní matriky a o předávání údajů z dokumentace škol a školských zařízení a ze školní matriky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13/2005 Sb., o středním vzdělávání a vzdělávání v konzervatoři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310/2018 Sb., o krajských normativech….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161/2018 Sb., o předkládání údajů o předpokládaných počtech pedagogických pracovníků a jejich platovém zařazení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07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(§16 odst.9 ŠZ)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Novela nařízení vlády 123/2018 Sb. (NV195/2019 Sb.)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§ 5a </a:t>
            </a:r>
            <a:r>
              <a:rPr lang="cs-CZ" sz="2400" dirty="0"/>
              <a:t>Stanovení maximálního počtu hodin výuky v případě žáků se závažnými vadami řeči ve škole nebo třídě zřízené podle § 16 odst. 9 školského zákona pro žáky s tímto druhem znevýhodnění se zvýší celková výše </a:t>
            </a:r>
            <a:r>
              <a:rPr lang="cs-CZ" sz="2400" dirty="0" err="1"/>
              <a:t>PHmax</a:t>
            </a:r>
            <a:r>
              <a:rPr lang="cs-CZ" sz="2400" dirty="0"/>
              <a:t> stanovená pro školu o 1 hodinu (speciálně-pedagogické intervence).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 obory: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79-01-C/01 Základní škola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79-01-B/01 Základní škola speciální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78-62-C/02 Praktická škola dvouletá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78-62-C/01 Praktická škola jednoletá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09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(§16 odst.9 ŠZ)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Novela nařízení vlády 123/2018 Sb. (NV195/2019 Sb.)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§ 5b </a:t>
            </a:r>
            <a:r>
              <a:rPr lang="cs-CZ" sz="2400" dirty="0"/>
              <a:t>Maximální počet hodin výuky s asistentem pedagoga financovaný v některých případech ze státního rozpočtu na 1 třídu školy zřízené podle § 16 odst. 9 školského zákona, třídu zřízenou podle § 16 odst. 9 …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pravidla pro postup jeho výpočtu jsou stanoveny v příloze č. 2</a:t>
            </a:r>
          </a:p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Novela nařízení vlády 75/2005 Sb. </a:t>
            </a:r>
            <a:r>
              <a:rPr lang="cs-CZ" sz="2400" b="1" dirty="0"/>
              <a:t>(NV195/2019 Sb.)</a:t>
            </a: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Novela vyhlášky č. 14/2005 Sb.(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vyhl</a:t>
            </a:r>
            <a:r>
              <a:rPr lang="cs-CZ" sz="2400" b="1" dirty="0">
                <a:latin typeface="+mj-lt"/>
                <a:ea typeface="+mj-ea"/>
                <a:cs typeface="+mj-cs"/>
              </a:rPr>
              <a:t>. 196/2019 Sb.)</a:t>
            </a: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§ 1d odst. 8 </a:t>
            </a:r>
            <a:r>
              <a:rPr lang="cs-CZ" sz="2400" dirty="0" err="1"/>
              <a:t>PHmax</a:t>
            </a:r>
            <a:r>
              <a:rPr lang="cs-CZ" sz="2400" dirty="0"/>
              <a:t> stanovený pro pracoviště se za každou třídu zřízenou podle § 16 odst. 9 ŠZ nebo třídu školy zřízené podle § 16 odst. 9 SŽ zvyšuje o 5 hodin. </a:t>
            </a: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109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(§16 odst.9 ŠZ)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Novela vyhlášky č. 14/2005 Sb. </a:t>
            </a:r>
            <a:r>
              <a:rPr lang="cs-CZ" sz="2400" b="1" dirty="0"/>
              <a:t>(</a:t>
            </a:r>
            <a:r>
              <a:rPr lang="cs-CZ" sz="2400" b="1" dirty="0" err="1"/>
              <a:t>vyhl</a:t>
            </a:r>
            <a:r>
              <a:rPr lang="cs-CZ" sz="2400" b="1" dirty="0"/>
              <a:t>. 196/2019 Sb.)</a:t>
            </a:r>
            <a:endParaRPr lang="cs-CZ" sz="2400" b="1" dirty="0">
              <a:latin typeface="+mj-lt"/>
              <a:ea typeface="+mj-ea"/>
              <a:cs typeface="+mj-cs"/>
            </a:endParaRP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§ 1d odst. 10 </a:t>
            </a:r>
            <a:r>
              <a:rPr lang="cs-CZ" sz="2400" dirty="0">
                <a:latin typeface="+mj-lt"/>
                <a:ea typeface="+mj-ea"/>
                <a:cs typeface="+mj-cs"/>
              </a:rPr>
              <a:t>Maximální týdenní počet hodin přímé pedagogické činnosti zabezpečované vedle učitele asistentem pedagoga financovaný ze státního rozpočtu činí </a:t>
            </a:r>
            <a:r>
              <a:rPr lang="cs-CZ" sz="2400" b="1" dirty="0">
                <a:latin typeface="+mj-lt"/>
                <a:ea typeface="+mj-ea"/>
                <a:cs typeface="+mj-cs"/>
              </a:rPr>
              <a:t>36</a:t>
            </a:r>
            <a:r>
              <a:rPr lang="cs-CZ" sz="2400" dirty="0">
                <a:latin typeface="+mj-lt"/>
                <a:ea typeface="+mj-ea"/>
                <a:cs typeface="+mj-cs"/>
              </a:rPr>
              <a:t> hodin na 1 třídu zřízenou podle § 16 odst. 9 školského zákona nebo třídu školy zřízené podle § 16 odst. 9 školského zákona, jde-li o pracoviště s průměrnou dobou provozu 8 a více hodin. Je-li průměrná doba provozu kratší, než je uvedeno ve větě první, maximální týdenní počet hodin přímé pedagogické činnosti se poměrně sníží.</a:t>
            </a: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820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(§16 odst.9 ŠZ)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Novela vyhlášky č. 48/2005 Sb. </a:t>
            </a:r>
            <a:r>
              <a:rPr lang="cs-CZ" sz="2400" b="1" dirty="0"/>
              <a:t>(</a:t>
            </a:r>
            <a:r>
              <a:rPr lang="cs-CZ" sz="2400" b="1" dirty="0" err="1"/>
              <a:t>vyhl</a:t>
            </a:r>
            <a:r>
              <a:rPr lang="cs-CZ" sz="2400" b="1" dirty="0"/>
              <a:t>. 196/2019 Sb.)</a:t>
            </a:r>
            <a:endParaRPr lang="cs-CZ" sz="2400" b="1" dirty="0">
              <a:latin typeface="+mj-lt"/>
              <a:ea typeface="+mj-ea"/>
              <a:cs typeface="+mj-cs"/>
            </a:endParaRP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§ 7c </a:t>
            </a:r>
            <a:r>
              <a:rPr lang="cs-CZ" sz="2400" dirty="0">
                <a:latin typeface="+mj-lt"/>
                <a:ea typeface="+mj-ea"/>
                <a:cs typeface="+mj-cs"/>
              </a:rPr>
              <a:t>Maximální počet hodin výuky s </a:t>
            </a:r>
            <a:r>
              <a:rPr lang="cs-CZ" sz="2400" b="1" dirty="0">
                <a:latin typeface="+mj-lt"/>
                <a:ea typeface="+mj-ea"/>
                <a:cs typeface="+mj-cs"/>
              </a:rPr>
              <a:t>asistentem pedagoga </a:t>
            </a:r>
            <a:r>
              <a:rPr lang="cs-CZ" sz="2400" dirty="0">
                <a:latin typeface="+mj-lt"/>
                <a:ea typeface="+mj-ea"/>
                <a:cs typeface="+mj-cs"/>
              </a:rPr>
              <a:t>ve třídě </a:t>
            </a:r>
            <a:r>
              <a:rPr lang="cs-CZ" sz="2400" b="1" dirty="0">
                <a:latin typeface="+mj-lt"/>
                <a:ea typeface="+mj-ea"/>
                <a:cs typeface="+mj-cs"/>
              </a:rPr>
              <a:t>přípravného stupně základní školy </a:t>
            </a:r>
            <a:r>
              <a:rPr lang="cs-CZ" sz="2400" dirty="0">
                <a:latin typeface="+mj-lt"/>
                <a:ea typeface="+mj-ea"/>
                <a:cs typeface="+mj-cs"/>
              </a:rPr>
              <a:t>speciální financovaný ze státního rozpočtu Maximální týdenní počet hodin výuky zabezpečované vedle učitele asistentem pedagoga financovaný ze státního rozpočtu ve třídě přípravného stupně základní školy speciální je 20 hodin v případě počtu dětí ve třídě 4 a více. </a:t>
            </a: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832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(§16 odst.9 ŠZ)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Novela vyhlášky č. 74/2005 Sb. </a:t>
            </a:r>
            <a:r>
              <a:rPr lang="cs-CZ" sz="2400" b="1" dirty="0"/>
              <a:t>(</a:t>
            </a:r>
            <a:r>
              <a:rPr lang="cs-CZ" sz="2400" b="1" dirty="0" err="1"/>
              <a:t>vyhl</a:t>
            </a:r>
            <a:r>
              <a:rPr lang="cs-CZ" sz="2400" b="1" dirty="0"/>
              <a:t>. 196/2019 Sb.)</a:t>
            </a:r>
            <a:endParaRPr lang="cs-CZ" sz="2400" b="1" dirty="0">
              <a:latin typeface="+mj-lt"/>
              <a:ea typeface="+mj-ea"/>
              <a:cs typeface="+mj-cs"/>
            </a:endParaRP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§ 10 odst. 12 </a:t>
            </a:r>
            <a:r>
              <a:rPr lang="cs-CZ" sz="2400" dirty="0">
                <a:latin typeface="+mj-lt"/>
                <a:ea typeface="+mj-ea"/>
                <a:cs typeface="+mj-cs"/>
              </a:rPr>
              <a:t>Maximální týdenní počet hodin přímé pedagogické činnosti zabezpečované vedle vychovatele asistentem pedagoga financovaný ze státního rozpočtu činí 15 hodin na 1 oddělení…</a:t>
            </a:r>
          </a:p>
          <a:p>
            <a:pPr marL="1257300" lvl="4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zřízené podle § 16 odst. 9 školského zákona</a:t>
            </a:r>
          </a:p>
          <a:p>
            <a:pPr marL="8001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ea typeface="+mj-ea"/>
              <a:cs typeface="+mj-cs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32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cs-CZ" sz="2400" b="1" dirty="0"/>
              <a:t>ŠZ §161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cs-CZ" sz="2400" dirty="0"/>
              <a:t>Financování mateřských škol, základních škol, středních škol, konzervatoří, vyšších odborných škol, základních uměleckých škol a školních družin zřizovaných územními samosprávnými celky nebo svazky obcí: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normativy pro MŠ, ZŠ, ŠD… (odst. 1)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zmocnění stanovit nařízením vlády </a:t>
            </a:r>
            <a:r>
              <a:rPr lang="cs-CZ" sz="2400" dirty="0" err="1"/>
              <a:t>PHmax</a:t>
            </a:r>
            <a:r>
              <a:rPr lang="cs-CZ" sz="2400" dirty="0"/>
              <a:t> pro základní školu (odst. 2)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výše finančních prostředků na kalendářní rok stanovených MŠMT (odst. 3)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vztah finančních prostředků MŠMT a </a:t>
            </a:r>
            <a:r>
              <a:rPr lang="cs-CZ" sz="2400" dirty="0" err="1"/>
              <a:t>PHmax</a:t>
            </a:r>
            <a:r>
              <a:rPr lang="cs-CZ" sz="2400" dirty="0"/>
              <a:t> (odst. 4)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785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garance financování </a:t>
            </a:r>
            <a:r>
              <a:rPr lang="cs-CZ" sz="2400" b="1" dirty="0"/>
              <a:t>skutečného rozsahu </a:t>
            </a:r>
            <a:r>
              <a:rPr lang="cs-CZ" sz="2400" dirty="0"/>
              <a:t>vzdělávání – </a:t>
            </a:r>
            <a:r>
              <a:rPr lang="cs-CZ" sz="2400" b="1" dirty="0"/>
              <a:t>normativ na pedagoga</a:t>
            </a:r>
            <a:r>
              <a:rPr lang="cs-CZ" sz="2400" dirty="0"/>
              <a:t>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Týká se </a:t>
            </a:r>
            <a:r>
              <a:rPr lang="cs-CZ" sz="2400" b="1" dirty="0"/>
              <a:t>MŠ</a:t>
            </a:r>
            <a:r>
              <a:rPr lang="cs-CZ" sz="2400" dirty="0"/>
              <a:t>, </a:t>
            </a:r>
            <a:r>
              <a:rPr lang="cs-CZ" sz="2400" b="1" dirty="0"/>
              <a:t>ZŠ</a:t>
            </a:r>
            <a:r>
              <a:rPr lang="cs-CZ" sz="2400" dirty="0"/>
              <a:t>, </a:t>
            </a:r>
            <a:r>
              <a:rPr lang="cs-CZ" sz="2400" b="1" dirty="0"/>
              <a:t>SŠ, </a:t>
            </a:r>
            <a:r>
              <a:rPr lang="cs-CZ" sz="2400" dirty="0"/>
              <a:t>konzervatoří a </a:t>
            </a:r>
            <a:r>
              <a:rPr lang="cs-CZ" sz="2400" b="1" dirty="0"/>
              <a:t>školních družin</a:t>
            </a:r>
            <a:r>
              <a:rPr lang="cs-CZ" sz="2400" dirty="0"/>
              <a:t>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Prováděcími předpisy </a:t>
            </a:r>
            <a:r>
              <a:rPr lang="cs-CZ" sz="2400" dirty="0"/>
              <a:t>je</a:t>
            </a:r>
            <a:r>
              <a:rPr lang="cs-CZ" sz="2400" b="1" dirty="0"/>
              <a:t> stanoven </a:t>
            </a:r>
            <a:r>
              <a:rPr lang="cs-CZ" sz="2400" dirty="0"/>
              <a:t>maximální rozsah přímé pedagogické činnosti </a:t>
            </a:r>
            <a:r>
              <a:rPr lang="cs-CZ" sz="2400" b="1" dirty="0"/>
              <a:t>(</a:t>
            </a:r>
            <a:r>
              <a:rPr lang="cs-CZ" sz="2400" b="1" dirty="0" err="1"/>
              <a:t>PHmax</a:t>
            </a:r>
            <a:r>
              <a:rPr lang="cs-CZ" sz="2400" b="1" dirty="0"/>
              <a:t>) </a:t>
            </a:r>
            <a:r>
              <a:rPr lang="cs-CZ" sz="2400" dirty="0"/>
              <a:t>hrazený ze státního rozpočtu.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Stanovené maximum má vyjadřovat stav umožňující poskytování vzdělávání v potřebné kvalitě.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 </a:t>
            </a:r>
            <a:r>
              <a:rPr lang="cs-CZ" sz="2400" b="1" dirty="0"/>
              <a:t>MŠ</a:t>
            </a:r>
            <a:r>
              <a:rPr lang="cs-CZ" sz="2400" dirty="0"/>
              <a:t> a </a:t>
            </a:r>
            <a:r>
              <a:rPr lang="cs-CZ" sz="2400" b="1" dirty="0"/>
              <a:t>ŠD</a:t>
            </a:r>
            <a:r>
              <a:rPr lang="cs-CZ" sz="2400" dirty="0"/>
              <a:t> je odvozen od počtu jejich </a:t>
            </a:r>
            <a:r>
              <a:rPr lang="cs-CZ" sz="2400" b="1" dirty="0"/>
              <a:t>tříd</a:t>
            </a:r>
            <a:r>
              <a:rPr lang="cs-CZ" sz="2400" dirty="0"/>
              <a:t>, respektive </a:t>
            </a:r>
            <a:r>
              <a:rPr lang="cs-CZ" sz="2400" b="1" dirty="0"/>
              <a:t>oddělení</a:t>
            </a:r>
            <a:r>
              <a:rPr lang="cs-CZ" sz="2400" dirty="0"/>
              <a:t>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 </a:t>
            </a:r>
            <a:r>
              <a:rPr lang="cs-CZ" sz="2400" b="1" dirty="0"/>
              <a:t>ZŠ</a:t>
            </a:r>
            <a:r>
              <a:rPr lang="cs-CZ" sz="2400" dirty="0"/>
              <a:t> a</a:t>
            </a:r>
            <a:r>
              <a:rPr lang="cs-CZ" sz="2400" b="1" dirty="0"/>
              <a:t> SŠ </a:t>
            </a:r>
            <a:r>
              <a:rPr lang="cs-CZ" sz="2400" dirty="0"/>
              <a:t>je odvozen od </a:t>
            </a:r>
            <a:r>
              <a:rPr lang="cs-CZ" sz="2400" dirty="0" err="1"/>
              <a:t>prům</a:t>
            </a:r>
            <a:r>
              <a:rPr lang="cs-CZ" sz="2400" dirty="0"/>
              <a:t>. </a:t>
            </a:r>
            <a:r>
              <a:rPr lang="cs-CZ" sz="2400" b="1" dirty="0"/>
              <a:t>počtů žáků </a:t>
            </a:r>
            <a:r>
              <a:rPr lang="cs-CZ" sz="2400" dirty="0"/>
              <a:t>ve třídě.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Netýká</a:t>
            </a:r>
            <a:r>
              <a:rPr lang="cs-CZ" sz="2400" dirty="0"/>
              <a:t> se</a:t>
            </a:r>
            <a:r>
              <a:rPr lang="cs-CZ" sz="2400" b="1" dirty="0"/>
              <a:t> soukromých </a:t>
            </a:r>
            <a:r>
              <a:rPr lang="cs-CZ" sz="2400" dirty="0"/>
              <a:t>a </a:t>
            </a:r>
            <a:r>
              <a:rPr lang="cs-CZ" sz="2400" b="1" dirty="0"/>
              <a:t>církevních</a:t>
            </a:r>
            <a:r>
              <a:rPr lang="cs-CZ" sz="2400" dirty="0"/>
              <a:t> škol.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</a:t>
            </a:r>
            <a:r>
              <a:rPr lang="cs-CZ" sz="2400" b="1" dirty="0"/>
              <a:t> ZUŠ </a:t>
            </a:r>
            <a:r>
              <a:rPr lang="cs-CZ" sz="2400" dirty="0"/>
              <a:t>a </a:t>
            </a:r>
            <a:r>
              <a:rPr lang="cs-CZ" sz="2400" b="1" dirty="0"/>
              <a:t>VOŠ</a:t>
            </a:r>
            <a:r>
              <a:rPr lang="cs-CZ" sz="2400" dirty="0"/>
              <a:t> stále normativ na </a:t>
            </a:r>
            <a:r>
              <a:rPr lang="cs-CZ" sz="2400" b="1" dirty="0"/>
              <a:t>žáka</a:t>
            </a:r>
            <a:r>
              <a:rPr lang="cs-CZ" sz="2400" dirty="0"/>
              <a:t>,</a:t>
            </a:r>
            <a:r>
              <a:rPr lang="cs-CZ" sz="2400" b="1" dirty="0"/>
              <a:t> studenta</a:t>
            </a:r>
            <a:r>
              <a:rPr lang="cs-CZ" sz="2400" dirty="0"/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404813"/>
            <a:ext cx="8229600" cy="7199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3.1Co přinesla změna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601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Rozpis </a:t>
            </a:r>
            <a:r>
              <a:rPr lang="cs-CZ" sz="2400" b="1" dirty="0"/>
              <a:t>rozpočtu</a:t>
            </a:r>
            <a:r>
              <a:rPr lang="cs-CZ" sz="2400" dirty="0"/>
              <a:t> je nově pro výše uvedené školy a školní družiny prováděn </a:t>
            </a:r>
            <a:r>
              <a:rPr lang="cs-CZ" sz="2400" b="1" dirty="0"/>
              <a:t>přímo</a:t>
            </a:r>
            <a:r>
              <a:rPr lang="cs-CZ" sz="2400" dirty="0"/>
              <a:t> </a:t>
            </a:r>
            <a:r>
              <a:rPr lang="cs-CZ" sz="2400" b="1" dirty="0"/>
              <a:t>MŠMT,</a:t>
            </a:r>
            <a:endParaRPr lang="cs-CZ" sz="2400" dirty="0"/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nikoliv prostřednictvím  krajských normativů.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Při rozdělování peněz se díky tomu zohlední rozdílná </a:t>
            </a:r>
            <a:r>
              <a:rPr lang="cs-CZ" sz="2400" b="1" dirty="0"/>
              <a:t>velikostní</a:t>
            </a:r>
            <a:r>
              <a:rPr lang="cs-CZ" sz="2400" dirty="0"/>
              <a:t> a </a:t>
            </a:r>
            <a:r>
              <a:rPr lang="cs-CZ" sz="2400" b="1" dirty="0"/>
              <a:t>oborová struktura</a:t>
            </a:r>
            <a:r>
              <a:rPr lang="cs-CZ" sz="2400" dirty="0"/>
              <a:t> škol v krajích, finanční náročnost </a:t>
            </a:r>
            <a:r>
              <a:rPr lang="cs-CZ" sz="2400" b="1" dirty="0"/>
              <a:t>podpůrných opatření</a:t>
            </a:r>
            <a:r>
              <a:rPr lang="cs-CZ" sz="2400" dirty="0"/>
              <a:t> a rozdílná </a:t>
            </a:r>
            <a:r>
              <a:rPr lang="cs-CZ" sz="2400" b="1" dirty="0"/>
              <a:t>platová úroveň pedagogů</a:t>
            </a:r>
            <a:r>
              <a:rPr lang="cs-CZ" sz="2400" dirty="0"/>
              <a:t> v jednotlivých školách.</a:t>
            </a:r>
          </a:p>
          <a:p>
            <a:pPr algn="l"/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404813"/>
            <a:ext cx="8229600" cy="7199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3.2 Jak je to provedeno?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75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státního rozpočtu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1216" y="1656606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endParaRPr lang="cs-CZ" sz="2400" dirty="0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F42138F2-99BF-476C-B846-69AD3B3B2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7884"/>
              </p:ext>
            </p:extLst>
          </p:nvPr>
        </p:nvGraphicFramePr>
        <p:xfrm>
          <a:off x="601216" y="2007815"/>
          <a:ext cx="7941568" cy="40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19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Vztah Rozpočtu 2024 s výkazem 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P1c-01 (na přímé náklady)</a:t>
            </a:r>
            <a:br>
              <a:rPr lang="cs-CZ" sz="3200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b="1" dirty="0">
                <a:cs typeface="Times New Roman" pitchFamily="18" charset="0"/>
              </a:rPr>
              <a:t>Základní informace: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P1c-01</a:t>
            </a:r>
            <a:r>
              <a:rPr lang="cs-CZ" altLang="cs-CZ" sz="2400" dirty="0">
                <a:cs typeface="Times New Roman" pitchFamily="18" charset="0"/>
              </a:rPr>
              <a:t> se stanovuje ke stavu 30. 9. předchozího roku </a:t>
            </a:r>
            <a:r>
              <a:rPr lang="cs-CZ" altLang="cs-CZ" sz="2400" b="1" dirty="0">
                <a:cs typeface="Times New Roman" pitchFamily="18" charset="0"/>
              </a:rPr>
              <a:t>(2023)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Rozpočet 2024 </a:t>
            </a:r>
            <a:r>
              <a:rPr lang="cs-CZ" altLang="cs-CZ" sz="2400" dirty="0">
                <a:cs typeface="Times New Roman" pitchFamily="18" charset="0"/>
              </a:rPr>
              <a:t>přímých nákladů na pedagogů je odvislý od informací vykázaných v </a:t>
            </a:r>
            <a:r>
              <a:rPr lang="cs-CZ" altLang="cs-CZ" sz="2400" b="1" dirty="0">
                <a:cs typeface="Times New Roman" pitchFamily="18" charset="0"/>
              </a:rPr>
              <a:t>P1c-01 předchozího roku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Nesprávné vykázání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při neoprávněném požadavku </a:t>
            </a:r>
            <a:r>
              <a:rPr lang="cs-CZ" altLang="cs-CZ" sz="2400" dirty="0">
                <a:cs typeface="Times New Roman" pitchFamily="18" charset="0"/>
              </a:rPr>
              <a:t>může být posouzeno jako </a:t>
            </a:r>
            <a:r>
              <a:rPr lang="cs-CZ" altLang="cs-CZ" sz="2400" b="1" dirty="0">
                <a:cs typeface="Times New Roman" pitchFamily="18" charset="0"/>
              </a:rPr>
              <a:t>porušení rozpočtové kázně</a:t>
            </a:r>
            <a:r>
              <a:rPr lang="cs-CZ" altLang="cs-CZ" sz="2400" dirty="0">
                <a:cs typeface="Times New Roman" pitchFamily="18" charset="0"/>
              </a:rPr>
              <a:t>,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při zapomenutí </a:t>
            </a:r>
            <a:r>
              <a:rPr lang="cs-CZ" altLang="cs-CZ" sz="2400" dirty="0">
                <a:cs typeface="Times New Roman" pitchFamily="18" charset="0"/>
              </a:rPr>
              <a:t>požadovaných nákladů </a:t>
            </a:r>
            <a:r>
              <a:rPr lang="cs-CZ" altLang="cs-CZ" sz="2400" b="1" dirty="0">
                <a:cs typeface="Times New Roman" pitchFamily="18" charset="0"/>
              </a:rPr>
              <a:t>nelze </a:t>
            </a:r>
            <a:r>
              <a:rPr lang="cs-CZ" altLang="cs-CZ" sz="2400" dirty="0">
                <a:cs typeface="Times New Roman" pitchFamily="18" charset="0"/>
              </a:rPr>
              <a:t>již </a:t>
            </a:r>
            <a:r>
              <a:rPr lang="cs-CZ" altLang="cs-CZ" sz="2400" b="1" dirty="0">
                <a:cs typeface="Times New Roman" pitchFamily="18" charset="0"/>
              </a:rPr>
              <a:t>dodatečně žádat. </a:t>
            </a:r>
          </a:p>
        </p:txBody>
      </p:sp>
    </p:spTree>
    <p:extLst>
      <p:ext uri="{BB962C8B-B14F-4D97-AF65-F5344CB8AC3E}">
        <p14:creationId xmlns:p14="http://schemas.microsoft.com/office/powerpoint/2010/main" val="73798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b="1" dirty="0">
                <a:solidFill>
                  <a:schemeClr val="tx1"/>
                </a:solidFill>
                <a:effectLst/>
              </a:rPr>
              <a:t>Začlenění vykazovaných nákladů v P1c-01 v kontextu financování školy</a:t>
            </a:r>
            <a:br>
              <a:rPr lang="cs-CZ" sz="3200" b="1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17281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b="1" dirty="0">
                <a:cs typeface="Times New Roman" pitchFamily="18" charset="0"/>
              </a:rPr>
              <a:t>Přímé náklady školy (zřizované obcemi, kraji):</a:t>
            </a:r>
          </a:p>
          <a:p>
            <a:pPr algn="l">
              <a:buFont typeface="Arial" charset="0"/>
              <a:buNone/>
            </a:pPr>
            <a:endParaRPr lang="cs-CZ" altLang="cs-CZ" sz="2400" b="1" dirty="0">
              <a:cs typeface="Times New Roman" pitchFamily="18" charset="0"/>
            </a:endParaRPr>
          </a:p>
          <a:p>
            <a:pPr algn="l">
              <a:buFont typeface="Arial" charset="0"/>
              <a:buNone/>
            </a:pPr>
            <a:endParaRPr lang="cs-CZ" altLang="cs-CZ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cs-CZ" sz="2400" b="1" u="sng" dirty="0"/>
              <a:t>Přímé náklady </a:t>
            </a:r>
          </a:p>
          <a:p>
            <a:pPr algn="l">
              <a:buFont typeface="Arial" charset="0"/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Na pedagogy (P1c-01)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008" y="364502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Na </a:t>
            </a:r>
            <a:r>
              <a:rPr lang="cs-CZ" sz="2400" dirty="0" err="1">
                <a:solidFill>
                  <a:srgbClr val="002060"/>
                </a:solidFill>
              </a:rPr>
              <a:t>nepedagogy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(nemá vliv P1c-01)</a:t>
            </a:r>
            <a:br>
              <a:rPr lang="cs-CZ" sz="2400" dirty="0"/>
            </a:br>
            <a:r>
              <a:rPr lang="cs-CZ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</a:rPr>
              <a:t>normativ </a:t>
            </a:r>
            <a:r>
              <a:rPr lang="cs-CZ" sz="2400" dirty="0" err="1">
                <a:solidFill>
                  <a:srgbClr val="002060"/>
                </a:solidFill>
              </a:rPr>
              <a:t>neped</a:t>
            </a:r>
            <a:r>
              <a:rPr lang="cs-CZ" sz="2400" dirty="0">
                <a:solidFill>
                  <a:srgbClr val="002060"/>
                </a:solidFill>
              </a:rPr>
              <a:t>. pracovníků (MŠ, ZŠ, SŠ…)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</a:rPr>
              <a:t>krajský normativ (ŠD, ŠJ…)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8347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Školy </a:t>
            </a:r>
            <a:r>
              <a:rPr lang="cs-CZ" sz="2400" b="1" dirty="0"/>
              <a:t>předkládají ministerstvu</a:t>
            </a:r>
            <a:r>
              <a:rPr lang="cs-CZ" sz="2400" dirty="0"/>
              <a:t> údaje ( v </a:t>
            </a:r>
            <a:r>
              <a:rPr lang="cs-CZ" sz="2400" dirty="0">
                <a:solidFill>
                  <a:srgbClr val="FF0000"/>
                </a:solidFill>
              </a:rPr>
              <a:t>P 1c-01 </a:t>
            </a:r>
            <a:r>
              <a:rPr lang="cs-CZ" sz="2400" dirty="0"/>
              <a:t>-  Výkaz o evidenčním počtu zaměstnanců)odd. Iva.-</a:t>
            </a:r>
            <a:r>
              <a:rPr lang="cs-CZ" sz="2400" dirty="0" err="1"/>
              <a:t>Ivc</a:t>
            </a:r>
            <a:r>
              <a:rPr lang="cs-CZ" sz="2400" dirty="0"/>
              <a:t>.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 </a:t>
            </a:r>
            <a:r>
              <a:rPr lang="cs-CZ" sz="2400" b="1" dirty="0"/>
              <a:t>počtech</a:t>
            </a:r>
            <a:r>
              <a:rPr lang="cs-CZ" sz="2400" dirty="0"/>
              <a:t> svých pedagogických pracovníků (</a:t>
            </a:r>
            <a:r>
              <a:rPr lang="cs-CZ" sz="2400" b="1" dirty="0"/>
              <a:t>bez pedagogických a ostatních -zaměstnanců,</a:t>
            </a:r>
            <a:r>
              <a:rPr lang="cs-CZ" sz="2400" dirty="0"/>
              <a:t> jejichž podíl na vzdělávání a školských službách vyplývá z podpůrných opatření dle </a:t>
            </a:r>
            <a:r>
              <a:rPr lang="cs-CZ" sz="2400" b="1" dirty="0"/>
              <a:t>§ 16</a:t>
            </a:r>
            <a:r>
              <a:rPr lang="cs-CZ" sz="2400" dirty="0"/>
              <a:t> školského zákona),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 jejich </a:t>
            </a:r>
            <a:r>
              <a:rPr lang="cs-CZ" sz="2400" b="1" dirty="0"/>
              <a:t>zařazení </a:t>
            </a:r>
            <a:r>
              <a:rPr lang="cs-CZ" sz="2400" dirty="0"/>
              <a:t>do platových tříd a platových stupňů,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 jejich míře </a:t>
            </a:r>
            <a:r>
              <a:rPr lang="cs-CZ" sz="2400" b="1" dirty="0"/>
              <a:t>přímé vyučovací</a:t>
            </a:r>
            <a:r>
              <a:rPr lang="cs-CZ" sz="2400" dirty="0"/>
              <a:t> (přímé výchovné) činnosti,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 dalších mzdových nárocích vyplývajících pro ně z kariérního systému, o rozsahu poskytovaného vzdělávání/školských služeb (bez zvýšení vyplývajícího z podpůrných opatření dle § 16 školského zákona)</a:t>
            </a:r>
            <a:r>
              <a:rPr lang="cs-CZ" sz="2400" b="1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223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P 1c-01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Škola odešle v elektronické podobě nejprve výkaz </a:t>
            </a:r>
            <a:r>
              <a:rPr lang="cs-CZ" sz="2400" b="1" dirty="0"/>
              <a:t>P 1-04 </a:t>
            </a:r>
            <a:r>
              <a:rPr lang="cs-CZ" sz="2400" dirty="0"/>
              <a:t>a následně odešle nejpozději do 15. 10.  i výkaz </a:t>
            </a:r>
            <a:r>
              <a:rPr lang="cs-CZ" sz="2400" b="1" dirty="0"/>
              <a:t>P 1c-01.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Zároveň </a:t>
            </a:r>
            <a:r>
              <a:rPr lang="cs-CZ" sz="2400" b="1" dirty="0"/>
              <a:t>zpracovatelskému místu </a:t>
            </a:r>
            <a:r>
              <a:rPr lang="cs-CZ" sz="2400" dirty="0"/>
              <a:t>pošle i výpis dat potvrzený ředitelem/</a:t>
            </a:r>
            <a:r>
              <a:rPr lang="cs-CZ" sz="2400" dirty="0" err="1"/>
              <a:t>kou</a:t>
            </a:r>
            <a:r>
              <a:rPr lang="cs-CZ" sz="2400" dirty="0"/>
              <a:t> organizace.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Podobně při </a:t>
            </a:r>
            <a:r>
              <a:rPr lang="cs-CZ" sz="2400" b="1" dirty="0"/>
              <a:t>dodatečných opravách </a:t>
            </a:r>
            <a:r>
              <a:rPr lang="cs-CZ" sz="2400" dirty="0"/>
              <a:t>v datech výkazů P 1-04, musí organizace znovu odeslat i výkaz P 1c-01, pokud i v něm došlo ke změně.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Zpracovatelské místo 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 pro zřizované krajem odbor školství KÚ (v Praze odbor školství… Magistrátu hl. m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 zřizované obcí nebo svazkem obcí odbor školství úřadu obce s rozšířenou působností (v Praze viz výše)</a:t>
            </a:r>
          </a:p>
        </p:txBody>
      </p:sp>
    </p:spTree>
    <p:extLst>
      <p:ext uri="{BB962C8B-B14F-4D97-AF65-F5344CB8AC3E}">
        <p14:creationId xmlns:p14="http://schemas.microsoft.com/office/powerpoint/2010/main" val="285104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IV.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Nepedagogičtí zaměstnanci </a:t>
            </a:r>
            <a:r>
              <a:rPr lang="cs-CZ" sz="2400" dirty="0"/>
              <a:t>(jen ze státního rozpočtu, vč. PO,ESF a NPO) podle platových tříd a platových stupňů.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Nečlení se podle jednotlivých druhů činnosti, vyplňuje se za všechny druhy činnosti dohromady.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IVa</a:t>
            </a:r>
            <a:r>
              <a:rPr lang="cs-CZ" sz="2400" b="1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Pedagogičtí pracovníci </a:t>
            </a:r>
            <a:r>
              <a:rPr lang="cs-CZ" sz="2400" dirty="0"/>
              <a:t>(jen ze státního rozpočtu, vč. PO a ESF) podle platových tříd a platových stupňů.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Údaje jsou rozepisovány v členění podle druhu činnosti (sloupec a), skupiny profesí pedagogických pracovníků (sloupec b), platového stupně (sloupec c) a zdroje financování (sloupec d).</a:t>
            </a:r>
            <a:r>
              <a:rPr lang="cs-CZ" sz="2400" b="1" dirty="0"/>
              <a:t>ZF</a:t>
            </a:r>
            <a:r>
              <a:rPr lang="cs-CZ" sz="2400" dirty="0"/>
              <a:t> je rozhodný pro evidenci v dalších oddílech (01,11,02,12,03,13, </a:t>
            </a:r>
            <a:r>
              <a:rPr lang="cs-CZ" sz="2400" b="1" dirty="0"/>
              <a:t>04, 14</a:t>
            </a:r>
            <a:r>
              <a:rPr lang="cs-CZ" sz="2400" dirty="0"/>
              <a:t>).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0897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IVa</a:t>
            </a:r>
            <a:r>
              <a:rPr lang="cs-CZ" sz="2400" b="1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ZF </a:t>
            </a:r>
            <a:r>
              <a:rPr lang="cs-CZ" sz="2400" dirty="0" err="1"/>
              <a:t>xy</a:t>
            </a:r>
            <a:r>
              <a:rPr lang="cs-CZ" sz="2400" dirty="0"/>
              <a:t> kde pro x =0 není ve stavu, </a:t>
            </a:r>
          </a:p>
          <a:p>
            <a:pPr marL="914400" lvl="3" algn="l">
              <a:buClr>
                <a:srgbClr val="FF0000"/>
              </a:buClr>
            </a:pPr>
            <a:r>
              <a:rPr lang="cs-CZ" sz="1600" dirty="0"/>
              <a:t>nemoc (není ve stavu pracujících) a zároveň je zajištěn zástup na pracovní smlouvu nebo dohodu mimo pracovní poměr nebo pracovní poměr bez stanovených hodin PPČ (jedná se o zaměstnance, který je dle § 73a zákoníku práce tzv. „na překážkách“, nebo který čerpá řádnou dovolenou bezprostředně po mateřské dovolené</a:t>
            </a:r>
            <a:r>
              <a:rPr lang="cs-CZ" sz="2400" dirty="0"/>
              <a:t>); pro x =1 je ve stavu</a:t>
            </a:r>
          </a:p>
          <a:p>
            <a:pPr marL="914400" lvl="7" algn="l">
              <a:buClr>
                <a:srgbClr val="FF0000"/>
              </a:buClr>
            </a:pPr>
            <a:r>
              <a:rPr lang="cs-CZ" sz="2400" dirty="0"/>
              <a:t>pro y =1 SR kap 333, y= 2 PO, y= 3 ESF, </a:t>
            </a:r>
            <a:r>
              <a:rPr lang="cs-CZ" sz="2400" b="1" dirty="0"/>
              <a:t>y= 4 NPO/ NPD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Do dalších oddílů jen 11!!!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Zaokrouhlení na 4 desetinná místa.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28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IVa</a:t>
            </a:r>
            <a:r>
              <a:rPr lang="cs-CZ" sz="2400" b="1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Učitelé, vychovatelé, učitelé OV, speciální </a:t>
            </a:r>
            <a:r>
              <a:rPr lang="cs-CZ" sz="2400" dirty="0" err="1"/>
              <a:t>ped</a:t>
            </a:r>
            <a:r>
              <a:rPr lang="cs-CZ" sz="2400" dirty="0"/>
              <a:t>., psychologové, učitelé předmětu řízení motorových vozidel v praktickém vyučování a učitelé praktického vyučování pro získání svářečského oprávnění, asistenti pedagoga ve třídě zřízené podle § 16 odst. 9…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Školní asistent a chůva nejsou pedagogičtí pracovníci, </a:t>
            </a:r>
            <a:r>
              <a:rPr lang="cs-CZ" sz="2400" dirty="0"/>
              <a:t>do oddílů </a:t>
            </a:r>
            <a:r>
              <a:rPr lang="cs-CZ" sz="2400" dirty="0" err="1"/>
              <a:t>IVa</a:t>
            </a:r>
            <a:r>
              <a:rPr lang="cs-CZ" sz="2400" dirty="0"/>
              <a:t>, </a:t>
            </a:r>
            <a:r>
              <a:rPr lang="cs-CZ" sz="2400" dirty="0" err="1"/>
              <a:t>IVb</a:t>
            </a:r>
            <a:r>
              <a:rPr lang="cs-CZ" sz="2400" dirty="0"/>
              <a:t>, </a:t>
            </a:r>
            <a:r>
              <a:rPr lang="cs-CZ" sz="2400" dirty="0" err="1"/>
              <a:t>IVc</a:t>
            </a:r>
            <a:r>
              <a:rPr lang="cs-CZ" sz="2400" dirty="0"/>
              <a:t> a VIII nevstupují.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 souladu se zákonem č. 563/2004 Sb., o pedagogických</a:t>
            </a:r>
          </a:p>
          <a:p>
            <a:pPr marL="457200" lvl="2" algn="l">
              <a:buClr>
                <a:srgbClr val="FF0000"/>
              </a:buClr>
            </a:pPr>
            <a:r>
              <a:rPr lang="cs-CZ" sz="2400" dirty="0"/>
              <a:t>pracovnicích a vyhláškou č. 72/2005 Sb. je z kategorie</a:t>
            </a:r>
          </a:p>
          <a:p>
            <a:pPr marL="457200" lvl="2" algn="l">
              <a:buClr>
                <a:srgbClr val="FF0000"/>
              </a:buClr>
            </a:pPr>
            <a:r>
              <a:rPr lang="cs-CZ" sz="2400" dirty="0"/>
              <a:t>speciálních pedagogů vyčleněná nová samostatná kategorie</a:t>
            </a:r>
          </a:p>
          <a:p>
            <a:pPr marL="457200" lvl="2" algn="l">
              <a:buClr>
                <a:srgbClr val="FF0000"/>
              </a:buClr>
            </a:pPr>
            <a:r>
              <a:rPr lang="cs-CZ" sz="2400" dirty="0"/>
              <a:t>pedagogických pracovníků – </a:t>
            </a:r>
            <a:r>
              <a:rPr lang="cs-CZ" sz="2400" b="1" dirty="0"/>
              <a:t>školští logopedi </a:t>
            </a:r>
            <a:r>
              <a:rPr lang="cs-CZ" sz="2400" dirty="0"/>
              <a:t>(kód profese</a:t>
            </a:r>
            <a:r>
              <a:rPr lang="cs-CZ" sz="2400" b="1" dirty="0"/>
              <a:t> L</a:t>
            </a:r>
            <a:r>
              <a:rPr lang="cs-CZ" sz="2400" dirty="0"/>
              <a:t>).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83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5172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IVb</a:t>
            </a:r>
            <a:r>
              <a:rPr lang="cs-CZ" sz="2400" b="1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Rozsah přímé pedagogické činnosti pedagogických pracovníků podle platových tříd a platových stupňů ve vybraných druzích škol a školní družině (jen ze státního rozpočtu, kromě PO a ESF, NPO/NPD), tj.</a:t>
            </a:r>
            <a:r>
              <a:rPr lang="cs-CZ" sz="2400" b="1" dirty="0">
                <a:latin typeface="+mj-lt"/>
                <a:ea typeface="+mj-ea"/>
                <a:cs typeface="+mj-cs"/>
              </a:rPr>
              <a:t> úvazky</a:t>
            </a:r>
            <a:r>
              <a:rPr lang="cs-CZ" sz="2400" dirty="0">
                <a:latin typeface="+mj-lt"/>
                <a:ea typeface="+mj-ea"/>
                <a:cs typeface="+mj-cs"/>
              </a:rPr>
              <a:t>!!!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Musí být v souladu s NV 75/2005 </a:t>
            </a:r>
            <a:r>
              <a:rPr lang="cs-CZ" sz="2400" dirty="0" err="1">
                <a:latin typeface="+mj-lt"/>
                <a:ea typeface="+mj-ea"/>
                <a:cs typeface="+mj-cs"/>
              </a:rPr>
              <a:t>Sb</a:t>
            </a:r>
            <a:r>
              <a:rPr lang="cs-CZ" sz="2400" dirty="0">
                <a:latin typeface="+mj-lt"/>
                <a:ea typeface="+mj-ea"/>
                <a:cs typeface="+mj-cs"/>
              </a:rPr>
              <a:t>…..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jen za pedagogické pracovníky, kteří mají v odd. </a:t>
            </a:r>
            <a:r>
              <a:rPr lang="cs-CZ" sz="2400" dirty="0" err="1">
                <a:latin typeface="+mj-lt"/>
                <a:ea typeface="+mj-ea"/>
                <a:cs typeface="+mj-cs"/>
              </a:rPr>
              <a:t>IVa</a:t>
            </a:r>
            <a:r>
              <a:rPr lang="cs-CZ" sz="2400" dirty="0">
                <a:latin typeface="+mj-lt"/>
                <a:ea typeface="+mj-ea"/>
                <a:cs typeface="+mj-cs"/>
              </a:rPr>
              <a:t> uveden </a:t>
            </a:r>
            <a:r>
              <a:rPr lang="cs-CZ" sz="2400" b="1" dirty="0">
                <a:latin typeface="+mj-lt"/>
                <a:ea typeface="+mj-ea"/>
                <a:cs typeface="+mj-cs"/>
              </a:rPr>
              <a:t>zdroj financování 11</a:t>
            </a:r>
            <a:r>
              <a:rPr lang="cs-CZ" sz="2400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Neuvádějí se </a:t>
            </a:r>
            <a:r>
              <a:rPr lang="cs-CZ" sz="2400" dirty="0">
                <a:latin typeface="+mj-lt"/>
                <a:ea typeface="+mj-ea"/>
                <a:cs typeface="+mj-cs"/>
              </a:rPr>
              <a:t>zde žádné přespočetné hodiny (nařízené, dohodnuté nebo nahodilé) nad rámec stanoveného týdenního rozsahu přímé pedagogické činnosti (ty jsou </a:t>
            </a:r>
            <a:r>
              <a:rPr lang="cs-CZ" sz="2400" b="1" dirty="0">
                <a:latin typeface="+mj-lt"/>
                <a:ea typeface="+mj-ea"/>
                <a:cs typeface="+mj-cs"/>
              </a:rPr>
              <a:t>vykazovány</a:t>
            </a:r>
            <a:r>
              <a:rPr lang="cs-CZ" sz="2400" dirty="0">
                <a:latin typeface="+mj-lt"/>
                <a:ea typeface="+mj-ea"/>
                <a:cs typeface="+mj-cs"/>
              </a:rPr>
              <a:t> samostatně </a:t>
            </a:r>
            <a:r>
              <a:rPr lang="cs-CZ" sz="2400" b="1" dirty="0">
                <a:latin typeface="+mj-lt"/>
                <a:ea typeface="+mj-ea"/>
                <a:cs typeface="+mj-cs"/>
              </a:rPr>
              <a:t>v odd.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IVc</a:t>
            </a:r>
            <a:r>
              <a:rPr lang="cs-CZ" sz="2400" dirty="0">
                <a:latin typeface="+mj-lt"/>
                <a:ea typeface="+mj-ea"/>
                <a:cs typeface="+mj-cs"/>
              </a:rPr>
              <a:t>).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Zaokrouhlení na 2 des. m., a to i v následujících oddílech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986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5172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IVc</a:t>
            </a:r>
            <a:r>
              <a:rPr lang="cs-CZ" sz="2400" b="1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Hodiny přímé pedagogické činnosti pevně stanovené </a:t>
            </a:r>
            <a:r>
              <a:rPr lang="cs-CZ" sz="2400" b="1" dirty="0"/>
              <a:t>nad rámec týdenního rozsahu </a:t>
            </a:r>
            <a:r>
              <a:rPr lang="cs-CZ" sz="2400" dirty="0"/>
              <a:t>podle platových tříd a stupňů </a:t>
            </a:r>
            <a:r>
              <a:rPr lang="cs-CZ" sz="2400" b="1" dirty="0"/>
              <a:t>snížené </a:t>
            </a:r>
            <a:r>
              <a:rPr lang="cs-CZ" sz="2400" dirty="0"/>
              <a:t>o hodiny výuky </a:t>
            </a:r>
            <a:r>
              <a:rPr lang="cs-CZ" sz="2400" b="1" dirty="0"/>
              <a:t>nepovinných předmětů a PI </a:t>
            </a:r>
            <a:r>
              <a:rPr lang="cs-CZ" sz="2400" dirty="0"/>
              <a:t>(nad rámec RVP) a jen ze státního rozpočtu, kromě PO a ESF, NPO/NPD.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Uvádějí se jen údaje za pedagogické pracovníky, kteří mají v oddíle</a:t>
            </a:r>
            <a:r>
              <a:rPr lang="cs-CZ" sz="2400" b="1" dirty="0"/>
              <a:t> </a:t>
            </a:r>
            <a:r>
              <a:rPr lang="cs-CZ" sz="2400" b="1" dirty="0" err="1"/>
              <a:t>IVa</a:t>
            </a:r>
            <a:r>
              <a:rPr lang="cs-CZ" sz="2400" b="1" dirty="0"/>
              <a:t> </a:t>
            </a:r>
            <a:r>
              <a:rPr lang="cs-CZ" sz="2400" dirty="0"/>
              <a:t>uveden </a:t>
            </a:r>
            <a:r>
              <a:rPr lang="cs-CZ" sz="2400" b="1" dirty="0"/>
              <a:t>zdroj financování 11 </a:t>
            </a:r>
            <a:r>
              <a:rPr lang="cs-CZ" sz="2400" dirty="0"/>
              <a:t>a jsou </a:t>
            </a:r>
            <a:r>
              <a:rPr lang="cs-CZ" sz="2400" b="1" dirty="0"/>
              <a:t>vykázáni</a:t>
            </a:r>
            <a:r>
              <a:rPr lang="cs-CZ" sz="2400" dirty="0"/>
              <a:t> v odd.</a:t>
            </a:r>
            <a:r>
              <a:rPr lang="cs-CZ" sz="2400" b="1" dirty="0"/>
              <a:t> </a:t>
            </a:r>
            <a:r>
              <a:rPr lang="cs-CZ" sz="2400" b="1" dirty="0" err="1"/>
              <a:t>IVb</a:t>
            </a:r>
            <a:r>
              <a:rPr lang="cs-CZ" sz="2400" b="1" dirty="0"/>
              <a:t> </a:t>
            </a:r>
            <a:r>
              <a:rPr lang="cs-CZ" sz="2400" dirty="0"/>
              <a:t>(rozsah PPČ)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Je-li vyučováno </a:t>
            </a:r>
            <a:r>
              <a:rPr lang="cs-CZ" sz="2400" b="1" dirty="0"/>
              <a:t>více</a:t>
            </a:r>
            <a:r>
              <a:rPr lang="cs-CZ" sz="2400" dirty="0"/>
              <a:t> hodin </a:t>
            </a:r>
            <a:r>
              <a:rPr lang="cs-CZ" sz="2400" b="1" dirty="0"/>
              <a:t>nepovinných</a:t>
            </a:r>
            <a:r>
              <a:rPr lang="cs-CZ" sz="2400" dirty="0"/>
              <a:t> předmětů, než je počet uvedených přespočetných hodin, budou výsledné hodiny </a:t>
            </a:r>
            <a:r>
              <a:rPr lang="cs-CZ" sz="2400" b="1" dirty="0"/>
              <a:t>nabývat záporných hodnot</a:t>
            </a:r>
            <a:r>
              <a:rPr lang="cs-CZ" sz="2400" dirty="0"/>
              <a:t>!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VI.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Zvlášť pedagogové i </a:t>
            </a:r>
            <a:r>
              <a:rPr lang="cs-CZ" sz="2400" dirty="0" err="1">
                <a:latin typeface="+mj-lt"/>
                <a:ea typeface="+mj-ea"/>
                <a:cs typeface="+mj-cs"/>
              </a:rPr>
              <a:t>nepedagogové</a:t>
            </a:r>
            <a:r>
              <a:rPr lang="cs-CZ" sz="2400" dirty="0">
                <a:latin typeface="+mj-lt"/>
                <a:ea typeface="+mj-ea"/>
                <a:cs typeface="+mj-cs"/>
              </a:rPr>
              <a:t> dle druhu činnosti – zvláštní složky platu (v platovém výměru).</a:t>
            </a:r>
          </a:p>
          <a:p>
            <a:pPr marL="457200" lvl="2"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702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3.3 Postup financování 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2565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  <a:ea typeface="+mj-ea"/>
                <a:cs typeface="+mj-cs"/>
              </a:rPr>
              <a:t>Oddíl VIII.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Průměrný týdenní počet hodin přímé pedagogické činnosti konaných v rámci </a:t>
            </a:r>
            <a:r>
              <a:rPr lang="cs-CZ" sz="2400" b="1" dirty="0">
                <a:latin typeface="+mj-lt"/>
                <a:ea typeface="+mj-ea"/>
                <a:cs typeface="+mj-cs"/>
              </a:rPr>
              <a:t>dohod mimo pracovní poměr</a:t>
            </a:r>
            <a:r>
              <a:rPr lang="cs-CZ" sz="2400" dirty="0">
                <a:latin typeface="+mj-lt"/>
                <a:ea typeface="+mj-ea"/>
                <a:cs typeface="+mj-cs"/>
              </a:rPr>
              <a:t> ve vybraných druzích škol a školní družině (jen ze státního rozpočtu, kromě ESF a PO).</a:t>
            </a:r>
          </a:p>
          <a:p>
            <a:pPr marL="457200" lvl="2"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6924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Příklad pro P1c-01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dirty="0"/>
              <a:t>Vyplňování P1c-01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(formulář)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Ř 	13. PT 5. PS   7 hodin (5 + 2 přes…)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U1 	12. PT 6. PS   25 hodin (22 +3 </a:t>
            </a:r>
            <a:r>
              <a:rPr lang="cs-CZ" sz="2400" dirty="0" err="1"/>
              <a:t>přes,z</a:t>
            </a:r>
            <a:r>
              <a:rPr lang="cs-CZ" sz="2400" dirty="0"/>
              <a:t> toho 1 hod NP)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U2 	12. PT 3. PS   22 hodin nemoc a je zástup na PS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U3 	12. PT 5. PS   22 hodin  zástup za nemoc na PS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U4 	12. PT 3. PS   22 hodin nemoc a je zástup na DPP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U5 			 22 hodin  zástup za nemoc na DPP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U6			 20+2 PO (Ne PI!!!)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AP	8. PT 5 PS	 0,5 úvazku z PO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150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idx="4294967295"/>
          </p:nvPr>
        </p:nvSpPr>
        <p:spPr>
          <a:xfrm>
            <a:off x="390364" y="1412776"/>
            <a:ext cx="8363272" cy="49435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Právní postavení škol v souvislosti se zdroji financování.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Náklady školy, jejich členění a správné použití v praxi.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Způsob financování od roku 2020 (zdroje a jejich výše dle nového způsobu, možnosti řešení hraničních situací, organizace školy v závislosti na </a:t>
            </a:r>
            <a:r>
              <a:rPr lang="cs-CZ" sz="2400" dirty="0" err="1">
                <a:solidFill>
                  <a:schemeClr val="tx1"/>
                </a:solidFill>
              </a:rPr>
              <a:t>PHmax</a:t>
            </a:r>
            <a:r>
              <a:rPr lang="cs-CZ" sz="2400" dirty="0">
                <a:solidFill>
                  <a:schemeClr val="tx1"/>
                </a:solidFill>
              </a:rPr>
              <a:t>, normativ nepedagogických pracovníků, složky platu a výše normativů, výkaznictví, P1c-01, P1-04, matrika ….)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Financování a vykazování pedagogické intervence </a:t>
            </a:r>
          </a:p>
          <a:p>
            <a:pPr marL="4572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 od 1. 2. 2021</a:t>
            </a:r>
          </a:p>
          <a:p>
            <a:pPr marL="4572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Prostředky na adaptační období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52B7F3-EB6D-4CF5-86FD-6597C5C27AFC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702" name="Nadpis 1"/>
          <p:cNvSpPr>
            <a:spLocks/>
          </p:cNvSpPr>
          <p:nvPr/>
        </p:nvSpPr>
        <p:spPr bwMode="auto">
          <a:xfrm>
            <a:off x="457200" y="403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dirty="0">
                <a:latin typeface="Calibri" pitchFamily="34" charset="0"/>
              </a:rPr>
              <a:t>Osnova přednášky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0" dirty="0"/>
              <a:t>Nově i vč. NPO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8" y="833075"/>
            <a:ext cx="8373644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Nově i kromě NPO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" y="1209365"/>
            <a:ext cx="801164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Nově i kromě NPO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" y="1428471"/>
            <a:ext cx="8173591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906"/>
            <a:ext cx="9144000" cy="51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dirty="0"/>
              <a:t>NV 75/2005 Sb., v platném znění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§2(6) Týdenní rozsah přímé pedagogické činnosti stanovený v příloze k tomuto nařízení se zvyšuje o 1 hodinu, poskytuje-li pedagogický pracovník pedagogickou intervenci jako podpůrné opatření. Věta první se nepoužije u pedagogického pracovníka se sjednanou kratší než stanovenou týdenní pracovní dobou a u pedagogického pracovníka, pro kterého je týdenní rozsah přímé pedagogické činnosti stanoven v rozpětí.</a:t>
            </a:r>
          </a:p>
        </p:txBody>
      </p:sp>
    </p:spTree>
    <p:extLst>
      <p:ext uri="{BB962C8B-B14F-4D97-AF65-F5344CB8AC3E}">
        <p14:creationId xmlns:p14="http://schemas.microsoft.com/office/powerpoint/2010/main" val="3322457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dirty="0"/>
              <a:t>Do 31.1. 2021 klasicky (dle R44-99 - NFN), zde bylo automaticky zrušeno.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Od 1. 2. 2021: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zvýšením </a:t>
            </a:r>
            <a:r>
              <a:rPr lang="cs-CZ" sz="2400" b="1" dirty="0"/>
              <a:t>osobního příplatku </a:t>
            </a:r>
            <a:r>
              <a:rPr lang="cs-CZ" sz="2400" dirty="0"/>
              <a:t>podle § 131 zákoníku práce (zejména v případě, pokud daný pedagogický pracovník bude pedagogickou intervenci tímto způsobem vykonávat standardně a dlouhodobě),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vyplácením </a:t>
            </a:r>
            <a:r>
              <a:rPr lang="cs-CZ" sz="2400" b="1" dirty="0"/>
              <a:t>odměn</a:t>
            </a:r>
            <a:r>
              <a:rPr lang="cs-CZ" sz="2400" dirty="0"/>
              <a:t> podle § 134 zákoníku práce.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rgbClr val="FF0000"/>
              </a:buClr>
            </a:pPr>
            <a:r>
              <a:rPr lang="cs-CZ" sz="2400" b="1" dirty="0"/>
              <a:t>Parametry</a:t>
            </a:r>
            <a:r>
              <a:rPr lang="cs-CZ" sz="2400" dirty="0"/>
              <a:t> pro tyto složky platu je třeba stanovit ve </a:t>
            </a:r>
            <a:r>
              <a:rPr lang="cs-CZ" sz="2400" b="1" dirty="0"/>
              <a:t>vnitřním platovém předpise </a:t>
            </a:r>
            <a:r>
              <a:rPr lang="cs-CZ" sz="2400" dirty="0"/>
              <a:t>zaměstnavatele.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89668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Je </a:t>
            </a:r>
            <a:r>
              <a:rPr lang="cs-CZ" sz="2400" b="1" dirty="0"/>
              <a:t>posílen normativ </a:t>
            </a:r>
            <a:r>
              <a:rPr lang="cs-CZ" sz="2400" dirty="0"/>
              <a:t>–promítne se objem finančních prostředků odpovídající </a:t>
            </a:r>
            <a:r>
              <a:rPr lang="cs-CZ" sz="2400" b="1" dirty="0"/>
              <a:t>v předchozím období </a:t>
            </a:r>
            <a:r>
              <a:rPr lang="cs-CZ" sz="2400" dirty="0"/>
              <a:t>vykázané normované finanční náročnosti podpůrného opatření pedagogická intervence.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Je zachován prostor</a:t>
            </a:r>
            <a:r>
              <a:rPr lang="cs-CZ" sz="2400" b="1" dirty="0"/>
              <a:t> pro finanční zohlednění </a:t>
            </a:r>
            <a:r>
              <a:rPr lang="cs-CZ" sz="2400" dirty="0"/>
              <a:t>realizace pedagogické intervence v 1. stupni podpůrných opatření </a:t>
            </a:r>
            <a:r>
              <a:rPr lang="cs-CZ" sz="2400" b="1" dirty="0"/>
              <a:t>pro konkrétní pedagogické pracovníky</a:t>
            </a:r>
            <a:r>
              <a:rPr lang="cs-CZ" sz="2400" dirty="0"/>
              <a:t>.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rgbClr val="FF0000"/>
              </a:buClr>
            </a:pPr>
            <a:r>
              <a:rPr lang="cs-CZ" sz="2400" dirty="0"/>
              <a:t>Posílení </a:t>
            </a:r>
            <a:r>
              <a:rPr lang="cs-CZ" sz="2400" b="1" dirty="0"/>
              <a:t>ONIV</a:t>
            </a:r>
            <a:r>
              <a:rPr lang="cs-CZ" sz="2400" dirty="0"/>
              <a:t>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zajistí i pořízení drobných učebních pomůcek (například upravené pracovní listy, karty, čtecí okénka, přehledy učiva,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zejména v případě základních škol.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2257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dirty="0"/>
              <a:t>Výkaz P1c-01 (obecné zásady)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Úvazky pedagogických pracovníků se budou vykazovat podle týdenního počtu hodin PPČ se zahrnutím případných hodin pedagogické intervence v souladu s nařízením vlády.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 </a:t>
            </a:r>
            <a:r>
              <a:rPr lang="cs-CZ" sz="2400" b="1" dirty="0"/>
              <a:t>odd. </a:t>
            </a:r>
            <a:r>
              <a:rPr lang="cs-CZ" sz="2400" b="1" dirty="0" err="1"/>
              <a:t>IVb</a:t>
            </a:r>
            <a:r>
              <a:rPr lang="cs-CZ" sz="2400" dirty="0"/>
              <a:t>. se vykáže počet hodin PPČ vč. hodin PI, </a:t>
            </a:r>
            <a:r>
              <a:rPr lang="cs-CZ" sz="2400" b="1" dirty="0"/>
              <a:t>odpovídající výši úvazku </a:t>
            </a:r>
            <a:r>
              <a:rPr lang="cs-CZ" sz="2400" dirty="0"/>
              <a:t>dle </a:t>
            </a:r>
            <a:r>
              <a:rPr lang="cs-CZ" sz="2400" b="1" u="sng" dirty="0"/>
              <a:t>přílohy</a:t>
            </a:r>
            <a:r>
              <a:rPr lang="cs-CZ" sz="2400" dirty="0"/>
              <a:t> k nařízení vlády.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 </a:t>
            </a:r>
            <a:r>
              <a:rPr lang="cs-CZ" sz="2400" b="1" dirty="0"/>
              <a:t>odd. </a:t>
            </a:r>
            <a:r>
              <a:rPr lang="cs-CZ" sz="2400" b="1" dirty="0" err="1"/>
              <a:t>IVc</a:t>
            </a:r>
            <a:r>
              <a:rPr lang="cs-CZ" sz="2400" b="1" dirty="0"/>
              <a:t>. </a:t>
            </a:r>
            <a:r>
              <a:rPr lang="cs-CZ" sz="2400" dirty="0"/>
              <a:t>se hodiny </a:t>
            </a:r>
            <a:r>
              <a:rPr lang="cs-CZ" sz="2400" b="1" dirty="0"/>
              <a:t>PI odečtou </a:t>
            </a:r>
            <a:r>
              <a:rPr lang="cs-CZ" sz="2400" dirty="0"/>
              <a:t>podobným principem jako u nepovinných předmětů.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Hodiny PI, které </a:t>
            </a:r>
            <a:r>
              <a:rPr lang="cs-CZ" sz="2400" b="1" dirty="0"/>
              <a:t>jsou přespočetné</a:t>
            </a:r>
            <a:r>
              <a:rPr lang="cs-CZ" sz="2400" dirty="0"/>
              <a:t>, se v odd. </a:t>
            </a:r>
            <a:r>
              <a:rPr lang="cs-CZ" sz="2400" dirty="0" err="1"/>
              <a:t>IVc</a:t>
            </a:r>
            <a:r>
              <a:rPr lang="cs-CZ" sz="2400" dirty="0"/>
              <a:t>. </a:t>
            </a:r>
            <a:r>
              <a:rPr lang="cs-CZ" sz="2400" b="1" dirty="0"/>
              <a:t>neuvádějí</a:t>
            </a:r>
            <a:r>
              <a:rPr lang="cs-CZ" sz="2400" dirty="0"/>
              <a:t>. </a:t>
            </a:r>
          </a:p>
          <a:p>
            <a:pPr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 případě pedagogického pracovníka </a:t>
            </a:r>
            <a:r>
              <a:rPr lang="cs-CZ" sz="2400" b="1" dirty="0"/>
              <a:t>na dohodu mimo pracovní poměr </a:t>
            </a:r>
            <a:r>
              <a:rPr lang="cs-CZ" sz="2400" dirty="0"/>
              <a:t>se hodiny </a:t>
            </a:r>
            <a:r>
              <a:rPr lang="cs-CZ" sz="2400" b="1" dirty="0"/>
              <a:t>PI v odd. VIII. neuvádějí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226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dirty="0"/>
              <a:t>Výkaz P1c-01 </a:t>
            </a:r>
            <a:r>
              <a:rPr lang="cs-CZ" sz="2400" dirty="0"/>
              <a:t>(specifické případy)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zajišťuje </a:t>
            </a:r>
            <a:r>
              <a:rPr lang="cs-CZ" sz="2400" b="1" dirty="0"/>
              <a:t>jednu nebo více hodin PI </a:t>
            </a:r>
            <a:r>
              <a:rPr lang="cs-CZ" sz="2400" dirty="0"/>
              <a:t>a zároveň má týdenní počet PPČ vč. PI </a:t>
            </a:r>
            <a:r>
              <a:rPr lang="cs-CZ" sz="2400" b="1" dirty="0"/>
              <a:t>převyšující týdenní rozsah PPČ </a:t>
            </a:r>
            <a:r>
              <a:rPr lang="cs-CZ" sz="2400" dirty="0"/>
              <a:t>daný přílohou k nařízení vlády </a:t>
            </a:r>
          </a:p>
          <a:p>
            <a:pPr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</a:t>
            </a:r>
            <a:r>
              <a:rPr lang="cs-CZ" sz="2400" b="1" dirty="0"/>
              <a:t> jednu hodinu PI </a:t>
            </a:r>
            <a:r>
              <a:rPr lang="cs-CZ" sz="2400" dirty="0"/>
              <a:t>se</a:t>
            </a:r>
            <a:r>
              <a:rPr lang="cs-CZ" sz="2400" b="1" dirty="0"/>
              <a:t> </a:t>
            </a:r>
            <a:r>
              <a:rPr lang="cs-CZ" sz="2400" dirty="0"/>
              <a:t>uplatňuje § 2 odst. 6 nařízení vlády a tato hodina</a:t>
            </a:r>
            <a:r>
              <a:rPr lang="cs-CZ" sz="2400" b="1" dirty="0"/>
              <a:t> se zahrne do plného úvazku </a:t>
            </a:r>
            <a:r>
              <a:rPr lang="cs-CZ" sz="2400" dirty="0"/>
              <a:t>(nejedná se tedy o přespočetnou hodinu). Do </a:t>
            </a:r>
            <a:r>
              <a:rPr lang="cs-CZ" sz="2400" b="1" dirty="0"/>
              <a:t>odd. </a:t>
            </a:r>
            <a:r>
              <a:rPr lang="cs-CZ" sz="2400" b="1" dirty="0" err="1"/>
              <a:t>IVb</a:t>
            </a:r>
            <a:r>
              <a:rPr lang="cs-CZ" sz="2400" b="1" dirty="0"/>
              <a:t>. </a:t>
            </a:r>
            <a:r>
              <a:rPr lang="cs-CZ" sz="2400" dirty="0"/>
              <a:t>se však tato </a:t>
            </a:r>
            <a:r>
              <a:rPr lang="cs-CZ" sz="2400" b="1" dirty="0"/>
              <a:t>jedna hodina neuvádí, </a:t>
            </a:r>
            <a:r>
              <a:rPr lang="cs-CZ" sz="2400" dirty="0"/>
              <a:t>tato jedna hodina se </a:t>
            </a:r>
            <a:r>
              <a:rPr lang="cs-CZ" sz="2400" b="1" dirty="0"/>
              <a:t>nevykazuje</a:t>
            </a:r>
            <a:r>
              <a:rPr lang="cs-CZ" sz="2400" dirty="0"/>
              <a:t> ani v </a:t>
            </a:r>
            <a:r>
              <a:rPr lang="cs-CZ" sz="2400" b="1" dirty="0"/>
              <a:t>odd. </a:t>
            </a:r>
            <a:r>
              <a:rPr lang="cs-CZ" sz="2400" b="1" dirty="0" err="1"/>
              <a:t>IVc</a:t>
            </a:r>
            <a:r>
              <a:rPr lang="cs-CZ" sz="2400" b="1" dirty="0"/>
              <a:t>. </a:t>
            </a:r>
          </a:p>
          <a:p>
            <a:pPr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 případnou </a:t>
            </a:r>
            <a:r>
              <a:rPr lang="cs-CZ" sz="2400" b="1" dirty="0"/>
              <a:t>druhou a další hodinu PI </a:t>
            </a:r>
            <a:r>
              <a:rPr lang="cs-CZ" sz="2400" dirty="0"/>
              <a:t>pak platí, že se v </a:t>
            </a:r>
            <a:r>
              <a:rPr lang="cs-CZ" sz="2400" b="1" dirty="0"/>
              <a:t>odd. </a:t>
            </a:r>
            <a:r>
              <a:rPr lang="cs-CZ" sz="2400" b="1" dirty="0" err="1"/>
              <a:t>IVc</a:t>
            </a:r>
            <a:r>
              <a:rPr lang="cs-CZ" sz="2400" b="1" dirty="0"/>
              <a:t>. odpočítávají</a:t>
            </a:r>
            <a:r>
              <a:rPr lang="cs-CZ" sz="2400" dirty="0"/>
              <a:t>.</a:t>
            </a:r>
          </a:p>
          <a:p>
            <a:pPr marL="114300" lvl="1" algn="l">
              <a:buClr>
                <a:srgbClr val="FF0000"/>
              </a:buClr>
            </a:pPr>
            <a:r>
              <a:rPr lang="cs-CZ" sz="2400" b="1" dirty="0">
                <a:latin typeface="+mj-lt"/>
                <a:ea typeface="+mj-ea"/>
                <a:cs typeface="+mj-cs"/>
              </a:rPr>
              <a:t>zkrácený úvazek  </a:t>
            </a:r>
            <a:r>
              <a:rPr lang="cs-CZ" sz="2400" dirty="0">
                <a:latin typeface="+mj-lt"/>
                <a:ea typeface="+mj-ea"/>
                <a:cs typeface="+mj-cs"/>
              </a:rPr>
              <a:t>- se podle § 2 odst. 6 nařízení vlády PPČ </a:t>
            </a:r>
            <a:r>
              <a:rPr lang="cs-CZ" sz="2400" b="1" dirty="0">
                <a:latin typeface="+mj-lt"/>
                <a:ea typeface="+mj-ea"/>
                <a:cs typeface="+mj-cs"/>
              </a:rPr>
              <a:t>o jednu hodinu nezvyšuje</a:t>
            </a:r>
            <a:r>
              <a:rPr lang="cs-CZ" sz="2400" dirty="0">
                <a:latin typeface="+mj-lt"/>
                <a:ea typeface="+mj-ea"/>
                <a:cs typeface="+mj-cs"/>
              </a:rPr>
              <a:t>. V rámci úvazku se </a:t>
            </a:r>
            <a:r>
              <a:rPr lang="cs-CZ" sz="2400" b="1" dirty="0">
                <a:latin typeface="+mj-lt"/>
                <a:ea typeface="+mj-ea"/>
                <a:cs typeface="+mj-cs"/>
              </a:rPr>
              <a:t>hodiny PI </a:t>
            </a:r>
            <a:r>
              <a:rPr lang="cs-CZ" sz="2400" dirty="0">
                <a:latin typeface="+mj-lt"/>
                <a:ea typeface="+mj-ea"/>
                <a:cs typeface="+mj-cs"/>
              </a:rPr>
              <a:t>budou </a:t>
            </a:r>
            <a:r>
              <a:rPr lang="cs-CZ" sz="2400" b="1" dirty="0">
                <a:latin typeface="+mj-lt"/>
                <a:ea typeface="+mj-ea"/>
                <a:cs typeface="+mj-cs"/>
              </a:rPr>
              <a:t>odečítat v odd. </a:t>
            </a:r>
            <a:r>
              <a:rPr lang="cs-CZ" sz="2400" b="1" dirty="0" err="1">
                <a:latin typeface="+mj-lt"/>
                <a:ea typeface="+mj-ea"/>
                <a:cs typeface="+mj-cs"/>
              </a:rPr>
              <a:t>IVc</a:t>
            </a:r>
            <a:r>
              <a:rPr lang="cs-CZ" sz="2400" dirty="0"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415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323528" y="2291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Pedagogická intervence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692696"/>
            <a:ext cx="8229600" cy="61653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u="sng" dirty="0"/>
              <a:t>Výkaz P1c-01 </a:t>
            </a:r>
            <a:r>
              <a:rPr lang="cs-CZ" sz="2400" u="sng" dirty="0"/>
              <a:t>(příklady) ZŠ (úplný úvazek 22 hodin)</a:t>
            </a:r>
          </a:p>
          <a:p>
            <a:pPr algn="l">
              <a:buClr>
                <a:srgbClr val="FF0000"/>
              </a:buClr>
            </a:pPr>
            <a:r>
              <a:rPr lang="cs-CZ" sz="2000" dirty="0"/>
              <a:t>U0	PPČ 22 hodin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U1</a:t>
            </a:r>
            <a:r>
              <a:rPr lang="cs-CZ" sz="2400" dirty="0"/>
              <a:t>	</a:t>
            </a:r>
            <a:r>
              <a:rPr lang="cs-CZ" sz="2400" b="1" dirty="0"/>
              <a:t>PPČ  22 hodin + 1 hodiny PI </a:t>
            </a:r>
            <a:r>
              <a:rPr lang="cs-CZ" sz="2400" dirty="0"/>
              <a:t>(dle § 2 odst. 6 nařízení vlády se zvýší týdenní rozsah PPČ na 23 hodin)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U2</a:t>
            </a:r>
            <a:r>
              <a:rPr lang="cs-CZ" sz="2400" dirty="0"/>
              <a:t>	</a:t>
            </a:r>
            <a:r>
              <a:rPr lang="cs-CZ" sz="2400" b="1" dirty="0"/>
              <a:t>PPČ 22 hodin + 3 hodiny PI </a:t>
            </a:r>
            <a:r>
              <a:rPr lang="cs-CZ" sz="2400" dirty="0"/>
              <a:t>(dle§ 2 odst. 6 nařízení se zvýší týdenní rozsah přímé pedagogické činnosti na 23 hodin týdně, dvě hodiny pedagogické intervence jsou pak v rámci přespočetných hodin (v odd. </a:t>
            </a:r>
            <a:r>
              <a:rPr lang="cs-CZ" sz="2400" dirty="0" err="1"/>
              <a:t>IVc</a:t>
            </a:r>
            <a:r>
              <a:rPr lang="cs-CZ" sz="2400" dirty="0"/>
              <a:t>. se nevykazují)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U3</a:t>
            </a:r>
            <a:r>
              <a:rPr lang="cs-CZ" sz="2400" dirty="0"/>
              <a:t>	</a:t>
            </a:r>
            <a:r>
              <a:rPr lang="cs-CZ" sz="2400" b="1" dirty="0"/>
              <a:t>PPČ 20 hodin + 2 hodiny PI </a:t>
            </a:r>
            <a:r>
              <a:rPr lang="cs-CZ" sz="2400" dirty="0"/>
              <a:t>(v tomto případě se § 2 odst. 6 nařízení vlády neuplatní, tj. učitel má týdenní rozsah přímé pedagogické činnosti 22 hodin týdně)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U4</a:t>
            </a:r>
            <a:r>
              <a:rPr lang="cs-CZ" sz="2400" dirty="0"/>
              <a:t>	</a:t>
            </a:r>
            <a:r>
              <a:rPr lang="cs-CZ" sz="2400" b="1" dirty="0"/>
              <a:t>PPČ 20 hodin + 3 hodiny PI </a:t>
            </a:r>
            <a:r>
              <a:rPr lang="cs-CZ" sz="2400" dirty="0"/>
              <a:t>(v tomto případě se § 2 odst. 6 nařízení vlády uplatní, tj. učitel má týdenní rozsah přímé pedagogické činnosti 23 hodin týdně)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U5	PPČ 11 hodin + 1 hodina PI </a:t>
            </a:r>
            <a:r>
              <a:rPr lang="cs-CZ" sz="2400" dirty="0"/>
              <a:t>(se § 2 odst. 6 nařízení vlády neuplatní. Lze navýšit úvazek (na 0,5454, zvýší se učiteli PPČ na 12 hodin).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1379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3200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1. Právní postavení škol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0155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u="sng" dirty="0">
                <a:cs typeface="Times New Roman" pitchFamily="18" charset="0"/>
              </a:rPr>
              <a:t>Školy může zřizovat: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cs typeface="Times New Roman" pitchFamily="18" charset="0"/>
              </a:rPr>
              <a:t>kraj, obec a dobrovolný svazek obcí jako školské právnické osoby nebo příspěvkové organizace</a:t>
            </a:r>
            <a:r>
              <a:rPr lang="cs-CZ" altLang="cs-CZ" sz="2400" dirty="0">
                <a:cs typeface="Times New Roman" pitchFamily="18" charset="0"/>
              </a:rPr>
              <a:t>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MŠMT jako školské právnické osoby nebo státní příspěvkové organizace,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Ministerstvo obrany, Ministerstvo vnitra a Ministerstvo spravedlnosti jako organizační složky státu,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Ministerstvo zahraničních věcí při diplomatické misi nebo konzulárním úřadu ČR jakou součást těchto úřadů,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1" y="690180"/>
            <a:ext cx="833553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3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" y="1290339"/>
            <a:ext cx="7944959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9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1552313"/>
            <a:ext cx="800211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2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B7D051-4761-4382-8B9A-B479C554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435F00-C445-489F-BA37-8A2D1186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889CD0-5957-4509-BF66-9A559EDC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156" y="1268760"/>
            <a:ext cx="6512511" cy="4390424"/>
          </a:xfrm>
        </p:spPr>
        <p:txBody>
          <a:bodyPr/>
          <a:lstStyle/>
          <a:p>
            <a:pPr marL="0" lvl="0" indent="0" algn="l">
              <a:buNone/>
            </a:pPr>
            <a:r>
              <a:rPr lang="cs-CZ" sz="2400" b="1" dirty="0"/>
              <a:t>1.</a:t>
            </a:r>
            <a:r>
              <a:rPr lang="pt-BR" sz="2400" b="1" dirty="0"/>
              <a:t> ro</a:t>
            </a:r>
            <a:r>
              <a:rPr lang="cs-CZ" sz="2400" b="1" dirty="0"/>
              <a:t>k</a:t>
            </a:r>
            <a:r>
              <a:rPr lang="pt-BR" sz="2400" b="1" dirty="0"/>
              <a:t> adaptačního období</a:t>
            </a:r>
            <a:br>
              <a:rPr lang="cs-CZ" sz="2400" b="1" dirty="0"/>
            </a:br>
            <a:r>
              <a:rPr lang="pl-PL" sz="2400" dirty="0"/>
              <a:t>24. 000 Kč na plat</a:t>
            </a:r>
            <a:br>
              <a:rPr lang="pl-PL" sz="2400" dirty="0"/>
            </a:br>
            <a:r>
              <a:rPr lang="pl-PL" sz="2400" dirty="0"/>
              <a:t> 8.352 Kč na odvody </a:t>
            </a:r>
            <a:br>
              <a:rPr lang="cs-CZ" sz="2400" dirty="0"/>
            </a:br>
            <a:r>
              <a:rPr lang="cs-CZ" sz="2400" u="sng" dirty="0"/>
              <a:t>4.500 Kč ONIV </a:t>
            </a:r>
            <a:br>
              <a:rPr lang="cs-CZ" sz="2400" u="sng" dirty="0"/>
            </a:br>
            <a:r>
              <a:rPr lang="cs-CZ" sz="2400" u="none" dirty="0"/>
              <a:t>36.852 Kč  na 1 začínajícího učitele na rok</a:t>
            </a:r>
            <a:br>
              <a:rPr lang="cs-CZ" sz="2400" u="none" dirty="0"/>
            </a:br>
            <a:br>
              <a:rPr lang="cs-CZ" sz="2400" u="none" dirty="0"/>
            </a:br>
            <a:r>
              <a:rPr lang="cs-CZ" sz="2400" b="1" dirty="0"/>
              <a:t>2. rok adaptačního období</a:t>
            </a:r>
            <a:br>
              <a:rPr lang="cs-CZ" sz="2400" b="1" dirty="0"/>
            </a:br>
            <a:r>
              <a:rPr lang="pl-PL" sz="2400" dirty="0"/>
              <a:t>12.000 Kč na plat</a:t>
            </a:r>
            <a:br>
              <a:rPr lang="pl-PL" sz="2400" dirty="0"/>
            </a:br>
            <a:r>
              <a:rPr lang="pl-PL" sz="2400" dirty="0"/>
              <a:t> </a:t>
            </a:r>
            <a:r>
              <a:rPr lang="pl-PL" sz="2400" u="sng" dirty="0"/>
              <a:t>4.176 Kč na odvody</a:t>
            </a:r>
            <a:br>
              <a:rPr lang="cs-CZ" sz="2400" u="sng" dirty="0"/>
            </a:br>
            <a:r>
              <a:rPr lang="cs-CZ" sz="2400" dirty="0"/>
              <a:t>16.176 Kč na 1 začínajícího učitele na rok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F2ABD7-91FF-4A01-B0C0-5F5763308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2800" b="1" dirty="0"/>
              <a:t>Adaptační období</a:t>
            </a:r>
          </a:p>
        </p:txBody>
      </p:sp>
    </p:spTree>
    <p:extLst>
      <p:ext uri="{BB962C8B-B14F-4D97-AF65-F5344CB8AC3E}">
        <p14:creationId xmlns:p14="http://schemas.microsoft.com/office/powerpoint/2010/main" val="3764730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 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124744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 err="1"/>
              <a:t>PHmax</a:t>
            </a:r>
            <a:r>
              <a:rPr lang="cs-CZ" sz="2400" dirty="0"/>
              <a:t> je stanoven v podobě </a:t>
            </a:r>
            <a:r>
              <a:rPr lang="cs-CZ" sz="2400" b="1" dirty="0"/>
              <a:t>maximálního počtu hodin výuky</a:t>
            </a:r>
            <a:r>
              <a:rPr lang="cs-CZ" sz="2400" dirty="0"/>
              <a:t> (včetně nezbytného dělení) ve třídě v oboru vzdělání </a:t>
            </a:r>
            <a:r>
              <a:rPr lang="cs-CZ" sz="2400" b="1" dirty="0"/>
              <a:t>v závislosti na počtu žáků ve třídě</a:t>
            </a:r>
            <a:r>
              <a:rPr lang="cs-CZ" sz="2400" dirty="0"/>
              <a:t>.</a:t>
            </a:r>
          </a:p>
          <a:p>
            <a:pPr algn="l"/>
            <a:endParaRPr lang="cs-CZ" sz="2400" b="1" dirty="0"/>
          </a:p>
          <a:p>
            <a:pPr algn="l"/>
            <a:r>
              <a:rPr lang="cs-CZ" sz="2400" b="1" dirty="0"/>
              <a:t>Hodnoty </a:t>
            </a:r>
            <a:r>
              <a:rPr lang="cs-CZ" sz="2400" b="1" dirty="0" err="1"/>
              <a:t>PHmax</a:t>
            </a:r>
            <a:r>
              <a:rPr lang="cs-CZ" sz="2400" b="1" dirty="0"/>
              <a:t> jsou stanoveny: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na základě podmínek vzdělávání ve školském zákoně, v prováděcích vyhláškách, v nařízení vlády o soustavě oborů vzdělání,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na základě učebních plánů v RVP =&gt; vstupními parametry jsou počty hodin v UP RVP,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na základě současné organizace výuky na školách v různých oborech vzdělání =&gt; modelové zajištění dělení hodin všeobecných předmětů, odborných předmětů a odborné praxe. Pro stejné kategorie dosaženého vzdělání a příbuzné skupiny oborů jsou hodnoty shodné.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2083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 Postup financování pedagogické práce ze státního rozpočtu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dirty="0"/>
              <a:t>Příklad: 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PHmax</a:t>
            </a:r>
            <a:r>
              <a:rPr lang="cs-CZ" sz="2400" dirty="0"/>
              <a:t> (vypočtený)						310</a:t>
            </a:r>
          </a:p>
          <a:p>
            <a:pPr algn="l">
              <a:buClr>
                <a:srgbClr val="FF0000"/>
              </a:buClr>
            </a:pPr>
            <a:r>
              <a:rPr lang="cs-CZ" sz="2400" u="sng" dirty="0"/>
              <a:t>Varianta 1: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PHškoly</a:t>
            </a:r>
            <a:r>
              <a:rPr lang="cs-CZ" sz="2400" dirty="0"/>
              <a:t> 							300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(skutečný odučený počet hodin dle rozvrhu)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PHškoly</a:t>
            </a:r>
            <a:r>
              <a:rPr lang="cs-CZ" sz="2400" dirty="0"/>
              <a:t> (300) </a:t>
            </a:r>
            <a:r>
              <a:rPr lang="cs-CZ" sz="2400" b="1" dirty="0"/>
              <a:t>&lt;</a:t>
            </a:r>
            <a:r>
              <a:rPr lang="cs-CZ" sz="2400" dirty="0"/>
              <a:t> </a:t>
            </a:r>
            <a:r>
              <a:rPr lang="cs-CZ" sz="2400" dirty="0" err="1"/>
              <a:t>PHmax</a:t>
            </a:r>
            <a:r>
              <a:rPr lang="cs-CZ" sz="2400" dirty="0"/>
              <a:t> vypočtený (310) … škola dostane peníze na </a:t>
            </a:r>
            <a:r>
              <a:rPr lang="cs-CZ" sz="2400"/>
              <a:t>PHškoly</a:t>
            </a:r>
            <a:r>
              <a:rPr lang="cs-CZ" sz="2400" dirty="0"/>
              <a:t> (300) hodin</a:t>
            </a:r>
          </a:p>
          <a:p>
            <a:pPr algn="l">
              <a:buClr>
                <a:srgbClr val="FF0000"/>
              </a:buClr>
            </a:pPr>
            <a:r>
              <a:rPr lang="cs-CZ" sz="2400" u="sng" dirty="0"/>
              <a:t>Varianta 2: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PHškoly</a:t>
            </a:r>
            <a:r>
              <a:rPr lang="cs-CZ" sz="2400" dirty="0"/>
              <a:t> 							320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(skutečný odučený počet hodin dle rozvrhu)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PHškoly</a:t>
            </a:r>
            <a:r>
              <a:rPr lang="cs-CZ" sz="2400" dirty="0"/>
              <a:t> (320) </a:t>
            </a:r>
            <a:r>
              <a:rPr lang="cs-CZ" sz="2400" b="1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PHmax</a:t>
            </a:r>
            <a:r>
              <a:rPr lang="cs-CZ" sz="2400" dirty="0"/>
              <a:t> vypočtený (310) … škola dostane peníze pouze na </a:t>
            </a:r>
            <a:r>
              <a:rPr lang="cs-CZ" sz="2400" dirty="0" err="1"/>
              <a:t>PHmax</a:t>
            </a:r>
            <a:r>
              <a:rPr lang="cs-CZ" sz="2400" dirty="0"/>
              <a:t> (310) 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782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3.4.1 Základní pravidla a postup 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046163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 </a:t>
            </a:r>
            <a:r>
              <a:rPr lang="cs-CZ" sz="2400" dirty="0"/>
              <a:t>Počítá se dle </a:t>
            </a:r>
            <a:r>
              <a:rPr lang="cs-CZ" sz="2400" b="1" dirty="0"/>
              <a:t>NV 123/2018 </a:t>
            </a:r>
            <a:r>
              <a:rPr lang="cs-CZ" sz="2400" b="1" dirty="0" err="1"/>
              <a:t>Sb</a:t>
            </a:r>
            <a:r>
              <a:rPr lang="cs-CZ" sz="2400" dirty="0"/>
              <a:t>… novela od </a:t>
            </a:r>
            <a:r>
              <a:rPr lang="cs-CZ" sz="2400" b="1" dirty="0"/>
              <a:t>1. 9. 2024 </a:t>
            </a:r>
            <a:r>
              <a:rPr lang="cs-CZ" sz="2400" dirty="0"/>
              <a:t>(cca snížení o 5% oproti minulým hodnotám)</a:t>
            </a:r>
          </a:p>
          <a:p>
            <a:pPr algn="l"/>
            <a:r>
              <a:rPr lang="cs-CZ" sz="2400" dirty="0"/>
              <a:t>Základní pravidla:</a:t>
            </a:r>
          </a:p>
          <a:p>
            <a:pPr marL="457200" indent="-457200" algn="l">
              <a:buAutoNum type="arabicPeriod"/>
            </a:pPr>
            <a:r>
              <a:rPr lang="cs-CZ" sz="2400" dirty="0"/>
              <a:t>Rozdělit</a:t>
            </a:r>
            <a:r>
              <a:rPr lang="cs-CZ" sz="2400" b="1" dirty="0"/>
              <a:t> třídy na skupiny </a:t>
            </a:r>
            <a:r>
              <a:rPr lang="cs-CZ" sz="2400" dirty="0"/>
              <a:t>tak, aby každá skupina měla řádek v příloze </a:t>
            </a:r>
            <a:r>
              <a:rPr lang="cs-CZ" sz="2400" b="1" dirty="0"/>
              <a:t>NV</a:t>
            </a:r>
            <a:r>
              <a:rPr lang="cs-CZ" sz="2400" dirty="0"/>
              <a:t> (příloha A1Obory vzdělávání poskytující základní vzdělávání), k řádku přiřadit odpovídající počet tříd a počet řádků. Pro ně se počítá </a:t>
            </a:r>
            <a:r>
              <a:rPr lang="cs-CZ" sz="2400" dirty="0" err="1"/>
              <a:t>PHmax</a:t>
            </a:r>
            <a:r>
              <a:rPr lang="cs-CZ" sz="2400" dirty="0"/>
              <a:t> samostatně. </a:t>
            </a:r>
          </a:p>
          <a:p>
            <a:pPr algn="l"/>
            <a:r>
              <a:rPr lang="cs-CZ" sz="2400" dirty="0"/>
              <a:t>! -	Pro </a:t>
            </a:r>
            <a:r>
              <a:rPr lang="cs-CZ" sz="2400" b="1" dirty="0"/>
              <a:t>přípravnou</a:t>
            </a:r>
            <a:r>
              <a:rPr lang="cs-CZ" sz="2400" dirty="0"/>
              <a:t> třídu ZŠ a speciální školy se počítá 	dle novelizované </a:t>
            </a:r>
            <a:r>
              <a:rPr lang="cs-CZ" sz="2400" b="1" dirty="0" err="1"/>
              <a:t>vyhl</a:t>
            </a:r>
            <a:r>
              <a:rPr lang="cs-CZ" sz="2400" b="1" dirty="0"/>
              <a:t>. </a:t>
            </a:r>
            <a:r>
              <a:rPr lang="cs-CZ" sz="2400" dirty="0"/>
              <a:t>48/2005 Sb., </a:t>
            </a:r>
          </a:p>
          <a:p>
            <a:pPr algn="l"/>
            <a:r>
              <a:rPr lang="cs-CZ" sz="2400" dirty="0"/>
              <a:t>!  -	hodnota </a:t>
            </a:r>
            <a:r>
              <a:rPr lang="cs-CZ" sz="2400" dirty="0" err="1"/>
              <a:t>PHmax</a:t>
            </a:r>
            <a:r>
              <a:rPr lang="cs-CZ" sz="2400" dirty="0"/>
              <a:t> pro žáky podle §38 a §41 ŠZ se 	počítá zvlášť, nezapočítávají so do celkového počtu.</a:t>
            </a:r>
          </a:p>
          <a:p>
            <a:pPr marL="457200" indent="-457200" algn="l">
              <a:buAutoNum type="arabicPeriod" startAt="2"/>
            </a:pPr>
            <a:r>
              <a:rPr lang="cs-CZ" sz="2400" dirty="0"/>
              <a:t>Pokud je jedno ředitelství, pak se počítá vše      dohromady i za odloučené pracoviště.</a:t>
            </a:r>
          </a:p>
          <a:p>
            <a:pPr algn="l"/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5075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3.4.1 Základní pravidla a postup 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046163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Postup výpočtu </a:t>
            </a:r>
            <a:r>
              <a:rPr lang="cs-CZ" sz="2400" b="1" dirty="0" err="1"/>
              <a:t>PHmax</a:t>
            </a:r>
            <a:r>
              <a:rPr lang="cs-CZ" sz="2400" dirty="0"/>
              <a:t>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základem je počet tříd a žáků (uvedeno ve </a:t>
            </a:r>
            <a:r>
              <a:rPr lang="cs-CZ" sz="2400" dirty="0" err="1"/>
              <a:t>stat</a:t>
            </a:r>
            <a:r>
              <a:rPr lang="cs-CZ" sz="2400" dirty="0"/>
              <a:t>. výkaze),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určit </a:t>
            </a:r>
            <a:r>
              <a:rPr lang="cs-CZ" sz="2400" dirty="0" err="1"/>
              <a:t>prům</a:t>
            </a:r>
            <a:r>
              <a:rPr lang="cs-CZ" sz="2400" dirty="0"/>
              <a:t>. počet žáků ve třídě pro danou charakteristiku třídy,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k dané hodnotě přiřadit </a:t>
            </a:r>
            <a:r>
              <a:rPr lang="cs-CZ" sz="2400" dirty="0" err="1"/>
              <a:t>PHmax</a:t>
            </a:r>
            <a:r>
              <a:rPr lang="cs-CZ" sz="2400" dirty="0"/>
              <a:t>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tuto hodnotu vynásobit počtem tříd,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opakovat pro všechny relevantní řádky NV,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obdobně stanovit zvlášť pro přípravné třídy podle nov. </a:t>
            </a:r>
            <a:r>
              <a:rPr lang="cs-CZ" sz="2400" dirty="0" err="1"/>
              <a:t>vylh</a:t>
            </a:r>
            <a:r>
              <a:rPr lang="cs-CZ" sz="2400" dirty="0"/>
              <a:t>. 48/2005 </a:t>
            </a:r>
            <a:r>
              <a:rPr lang="cs-CZ" sz="2400" dirty="0" err="1"/>
              <a:t>Sb</a:t>
            </a:r>
            <a:r>
              <a:rPr lang="cs-CZ" sz="2400" dirty="0"/>
              <a:t>,(pokud jsou),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vynásobit počet žáků vzdělávaných podle §38 a §41ŠZ příslušnou hodnotou </a:t>
            </a:r>
            <a:r>
              <a:rPr lang="cs-CZ" sz="2400" dirty="0" err="1"/>
              <a:t>PHmax</a:t>
            </a:r>
            <a:r>
              <a:rPr lang="cs-CZ" sz="2400" dirty="0"/>
              <a:t> (pokud jsou),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provést součet všech </a:t>
            </a:r>
            <a:r>
              <a:rPr lang="cs-CZ" sz="2400" dirty="0" err="1"/>
              <a:t>PHmax</a:t>
            </a:r>
            <a:r>
              <a:rPr lang="cs-CZ" sz="2400" dirty="0"/>
              <a:t> pro celou školu.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351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3.4.2 Praktický příklad </a:t>
            </a:r>
            <a:r>
              <a:rPr lang="cs-CZ" sz="3600" dirty="0">
                <a:solidFill>
                  <a:schemeClr val="tx1"/>
                </a:solidFill>
                <a:effectLst/>
                <a:latin typeface="Arial" charset="0"/>
              </a:rPr>
              <a:t>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046163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cs-CZ" sz="2400" b="1" dirty="0"/>
          </a:p>
          <a:p>
            <a:pPr algn="l"/>
            <a:r>
              <a:rPr lang="cs-CZ" sz="2400" b="1" dirty="0"/>
              <a:t>Vstupní data:</a:t>
            </a:r>
          </a:p>
          <a:p>
            <a:pPr algn="l"/>
            <a:r>
              <a:rPr lang="cs-CZ" sz="2400" dirty="0"/>
              <a:t>Počet žáků				42</a:t>
            </a:r>
          </a:p>
          <a:p>
            <a:pPr algn="l"/>
            <a:r>
              <a:rPr lang="cs-CZ" sz="2400" dirty="0"/>
              <a:t>Počet  tříd				3</a:t>
            </a:r>
          </a:p>
          <a:p>
            <a:pPr algn="l"/>
            <a:r>
              <a:rPr lang="cs-CZ" sz="2400" dirty="0"/>
              <a:t>Počet žáků ve třídě dle §16/9	6	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Počet tříd podle §16/9		1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/>
            <a:r>
              <a:rPr lang="cs-CZ" sz="2400" b="1" dirty="0"/>
              <a:t>Stanovení </a:t>
            </a:r>
            <a:r>
              <a:rPr lang="cs-CZ" sz="2400" b="1" dirty="0" err="1"/>
              <a:t>prům</a:t>
            </a:r>
            <a:r>
              <a:rPr lang="cs-CZ" sz="2400" b="1" dirty="0"/>
              <a:t>. počtu:</a:t>
            </a:r>
          </a:p>
          <a:p>
            <a:pPr algn="l"/>
            <a:r>
              <a:rPr lang="cs-CZ" sz="2400" dirty="0" err="1"/>
              <a:t>Prům</a:t>
            </a:r>
            <a:r>
              <a:rPr lang="cs-CZ" sz="2400" dirty="0"/>
              <a:t> počet žáků ve třídě(běžné)		42/3 = 14</a:t>
            </a:r>
          </a:p>
          <a:p>
            <a:pPr algn="l"/>
            <a:endParaRPr lang="cs-CZ" sz="2400" dirty="0"/>
          </a:p>
          <a:p>
            <a:pPr algn="l"/>
            <a:r>
              <a:rPr lang="cs-CZ" sz="2400" dirty="0" err="1"/>
              <a:t>Prům</a:t>
            </a:r>
            <a:r>
              <a:rPr lang="cs-CZ" sz="2400" dirty="0"/>
              <a:t>. počet žáků ve třídě dle §16/9	6/1 = 6</a:t>
            </a:r>
          </a:p>
          <a:p>
            <a:pPr algn="l">
              <a:buClr>
                <a:srgbClr val="FF0000"/>
              </a:buClr>
            </a:pPr>
            <a:endParaRPr lang="cs-CZ" sz="2400" b="1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4154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755576" y="118801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3.4.2 Praktický příklad 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7" y="1092882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Stanovení pásma:</a:t>
            </a:r>
          </a:p>
          <a:p>
            <a:pPr algn="l"/>
            <a:endParaRPr lang="cs-CZ" sz="24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5537" y="1628800"/>
          <a:ext cx="8248190" cy="40324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89638760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7776046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1129659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6487234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583012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918056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6344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70497667"/>
                    </a:ext>
                  </a:extLst>
                </a:gridCol>
                <a:gridCol w="687351">
                  <a:extLst>
                    <a:ext uri="{9D8B030D-6E8A-4147-A177-3AD203B41FA5}">
                      <a16:colId xmlns:a16="http://schemas.microsoft.com/office/drawing/2014/main" val="3301875728"/>
                    </a:ext>
                  </a:extLst>
                </a:gridCol>
              </a:tblGrid>
              <a:tr h="1803195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Základní škola tvořená</a:t>
                      </a:r>
                      <a:r>
                        <a:rPr lang="cs-CZ" sz="1800" baseline="0" dirty="0"/>
                        <a:t> 3 třídami 1. stupně</a:t>
                      </a:r>
                      <a:endParaRPr lang="cs-CZ" sz="1800" noProof="0" dirty="0"/>
                    </a:p>
                  </a:txBody>
                  <a:tcPr marL="57917" marR="57917" marT="28959" marB="28959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7 a méně</a:t>
                      </a: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více než 7 –méně než 14</a:t>
                      </a: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14 - 19</a:t>
                      </a: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více než 19- 24</a:t>
                      </a:r>
                    </a:p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více než 24 -27</a:t>
                      </a: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více než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>
                          <a:effectLst/>
                        </a:rPr>
                        <a:t>27</a:t>
                      </a:r>
                    </a:p>
                  </a:txBody>
                  <a:tcPr marL="57917" marR="57917" marT="28959" marB="28959" vert="vert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vert="vert" anchor="ctr"/>
                </a:tc>
                <a:extLst>
                  <a:ext uri="{0D108BD9-81ED-4DB2-BD59-A6C34878D82A}">
                    <a16:rowId xmlns:a16="http://schemas.microsoft.com/office/drawing/2014/main" val="3645559856"/>
                  </a:ext>
                </a:extLst>
              </a:tr>
              <a:tr h="1114627">
                <a:tc>
                  <a:txBody>
                    <a:bodyPr/>
                    <a:lstStyle/>
                    <a:p>
                      <a:r>
                        <a:rPr lang="cs-CZ" sz="1800" dirty="0"/>
                        <a:t>79-01-C/01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Základní škola (1. stupeň)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12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29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32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extLst>
                  <a:ext uri="{0D108BD9-81ED-4DB2-BD59-A6C34878D82A}">
                    <a16:rowId xmlns:a16="http://schemas.microsoft.com/office/drawing/2014/main" val="2573381238"/>
                  </a:ext>
                </a:extLst>
              </a:tr>
              <a:tr h="111462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effectLst/>
                      </a:endParaRPr>
                    </a:p>
                  </a:txBody>
                  <a:tcPr marL="57917" marR="57917" marT="28959" marB="28959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7917" marR="57917" marT="28959" marB="28959" anchor="ctr"/>
                </a:tc>
                <a:extLst>
                  <a:ext uri="{0D108BD9-81ED-4DB2-BD59-A6C34878D82A}">
                    <a16:rowId xmlns:a16="http://schemas.microsoft.com/office/drawing/2014/main" val="19146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2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1. Právní postavení škol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340768"/>
            <a:ext cx="8229600" cy="50155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u="sng" dirty="0">
                <a:cs typeface="Times New Roman" pitchFamily="18" charset="0"/>
              </a:rPr>
              <a:t>Školy může zřizovat: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registrované církve a náboženské společnosti, kterým bylo přiznáno oprávnění k výkonu zvláštního práva zřizovat církevní školy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ostatní právnické nebo fyzické osoby jako školské právnické osoby nebo jako právnické osoby podle zvláštních právních předpisů.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3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755576" y="118801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3.4.2 Praktický příklad 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7" y="1092882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Stanovení pásma:</a:t>
            </a:r>
          </a:p>
          <a:p>
            <a:pPr algn="l"/>
            <a:endParaRPr lang="cs-CZ" sz="24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5537" y="1700808"/>
          <a:ext cx="6834216" cy="1280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896387605"/>
                    </a:ext>
                  </a:extLst>
                </a:gridCol>
                <a:gridCol w="2048957">
                  <a:extLst>
                    <a:ext uri="{9D8B030D-6E8A-4147-A177-3AD203B41FA5}">
                      <a16:colId xmlns:a16="http://schemas.microsoft.com/office/drawing/2014/main" val="3177760462"/>
                    </a:ext>
                  </a:extLst>
                </a:gridCol>
                <a:gridCol w="1139036">
                  <a:extLst>
                    <a:ext uri="{9D8B030D-6E8A-4147-A177-3AD203B41FA5}">
                      <a16:colId xmlns:a16="http://schemas.microsoft.com/office/drawing/2014/main" val="2611296595"/>
                    </a:ext>
                  </a:extLst>
                </a:gridCol>
                <a:gridCol w="1139036">
                  <a:extLst>
                    <a:ext uri="{9D8B030D-6E8A-4147-A177-3AD203B41FA5}">
                      <a16:colId xmlns:a16="http://schemas.microsoft.com/office/drawing/2014/main" val="4264872349"/>
                    </a:ext>
                  </a:extLst>
                </a:gridCol>
                <a:gridCol w="1139036">
                  <a:extLst>
                    <a:ext uri="{9D8B030D-6E8A-4147-A177-3AD203B41FA5}">
                      <a16:colId xmlns:a16="http://schemas.microsoft.com/office/drawing/2014/main" val="558301239"/>
                    </a:ext>
                  </a:extLst>
                </a:gridCol>
              </a:tblGrid>
              <a:tr h="408045">
                <a:tc gridSpan="2">
                  <a:txBody>
                    <a:bodyPr/>
                    <a:lstStyle/>
                    <a:p>
                      <a:r>
                        <a:rPr lang="cs-CZ" dirty="0"/>
                        <a:t>Základní škola zřízená podle § 16 odst. 9 školského zákona</a:t>
                      </a:r>
                      <a:r>
                        <a:rPr lang="cs-CZ" baseline="30000" dirty="0"/>
                        <a:t>3)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méně než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6-10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více než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55985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cs-CZ" dirty="0"/>
                        <a:t>79-01-C/01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Základní škola</a:t>
                      </a:r>
                      <a:br>
                        <a:rPr lang="en-US" dirty="0"/>
                      </a:br>
                      <a:r>
                        <a:rPr lang="cs-CZ" dirty="0"/>
                        <a:t>(1. stupeň)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38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48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755576" y="118801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3.4.2 Praktický příklad (pro ZŠ)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046163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Stanovení celkového max. počtu hodin:</a:t>
            </a:r>
          </a:p>
          <a:p>
            <a:pPr algn="l"/>
            <a:r>
              <a:rPr lang="cs-CZ" sz="2400" dirty="0"/>
              <a:t>Počet tříd(běžných) x přísl.  </a:t>
            </a:r>
            <a:r>
              <a:rPr lang="cs-CZ" sz="2400" dirty="0" err="1"/>
              <a:t>PHmax</a:t>
            </a:r>
            <a:r>
              <a:rPr lang="cs-CZ" sz="2400" dirty="0"/>
              <a:t>	3 x 26 = 78</a:t>
            </a:r>
          </a:p>
          <a:p>
            <a:pPr algn="l"/>
            <a:r>
              <a:rPr lang="cs-CZ" sz="2400" dirty="0"/>
              <a:t>Pročet tříd dle §16/9 x přísl. </a:t>
            </a:r>
            <a:r>
              <a:rPr lang="cs-CZ" sz="2400" dirty="0" err="1"/>
              <a:t>PHmax</a:t>
            </a:r>
            <a:r>
              <a:rPr lang="cs-CZ" sz="2400" dirty="0"/>
              <a:t>	1 x 26 = 26	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/>
            <a:endParaRPr lang="cs-CZ" sz="2400" b="1" dirty="0"/>
          </a:p>
          <a:p>
            <a:pPr algn="l"/>
            <a:r>
              <a:rPr lang="cs-CZ" sz="2400" b="1" dirty="0"/>
              <a:t>Celkem pro školu:	 104</a:t>
            </a:r>
          </a:p>
          <a:p>
            <a:pPr algn="l"/>
            <a:endParaRPr lang="cs-CZ" sz="2400" b="1" dirty="0"/>
          </a:p>
          <a:p>
            <a:pPr algn="l"/>
            <a:r>
              <a:rPr lang="cs-CZ" sz="2400" b="1" dirty="0"/>
              <a:t>Pozn.</a:t>
            </a:r>
          </a:p>
          <a:p>
            <a:pPr algn="l"/>
            <a:r>
              <a:rPr lang="cs-CZ" sz="2400" dirty="0"/>
              <a:t>Pro</a:t>
            </a:r>
            <a:r>
              <a:rPr lang="cs-CZ" sz="2400" b="1" dirty="0"/>
              <a:t> </a:t>
            </a:r>
            <a:r>
              <a:rPr lang="cs-CZ" sz="2400" dirty="0">
                <a:latin typeface="Arial" charset="0"/>
              </a:rPr>
              <a:t>žáky dle§38 a §41 ZŠ :</a:t>
            </a:r>
            <a:endParaRPr lang="cs-CZ" sz="2400" b="1" dirty="0"/>
          </a:p>
          <a:p>
            <a:pPr algn="l"/>
            <a:r>
              <a:rPr lang="cs-CZ" sz="2400" dirty="0"/>
              <a:t>Stanovuje se </a:t>
            </a:r>
            <a:r>
              <a:rPr lang="cs-CZ" sz="2400" dirty="0" err="1"/>
              <a:t>PHmax</a:t>
            </a:r>
            <a:r>
              <a:rPr lang="cs-CZ" sz="2400" dirty="0"/>
              <a:t> </a:t>
            </a:r>
            <a:r>
              <a:rPr lang="cs-CZ" sz="2400" b="1" dirty="0"/>
              <a:t>zvlášť</a:t>
            </a:r>
            <a:r>
              <a:rPr lang="cs-CZ" sz="2400" dirty="0"/>
              <a:t>, žáci  ZŠ se nezapočítávají do standardní třídy, </a:t>
            </a:r>
            <a:r>
              <a:rPr lang="cs-CZ" sz="2400" dirty="0" err="1"/>
              <a:t>PHmax</a:t>
            </a:r>
            <a:r>
              <a:rPr lang="cs-CZ" sz="2400" dirty="0"/>
              <a:t> se</a:t>
            </a:r>
            <a:r>
              <a:rPr lang="cs-CZ" sz="2400" b="1" dirty="0"/>
              <a:t> přičte </a:t>
            </a:r>
            <a:r>
              <a:rPr lang="cs-CZ" sz="2400" dirty="0"/>
              <a:t>k celkovému počtu </a:t>
            </a:r>
            <a:r>
              <a:rPr lang="cs-CZ" sz="2400" b="1" dirty="0"/>
              <a:t>pro školu.</a:t>
            </a:r>
          </a:p>
          <a:p>
            <a:pPr algn="l"/>
            <a:r>
              <a:rPr lang="cs-CZ" sz="2400" b="1" dirty="0"/>
              <a:t>Hodnoty: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na 1 žáka 1. stupně  0,25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na 1 žáka 2. stupně  0,50.</a:t>
            </a:r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algn="l"/>
            <a:endParaRPr lang="cs-CZ" sz="2400" b="1" dirty="0"/>
          </a:p>
          <a:p>
            <a:pPr algn="l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52892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3.4.3 Praktický příklad </a:t>
            </a:r>
            <a:r>
              <a:rPr lang="cs-CZ" sz="3600" dirty="0">
                <a:solidFill>
                  <a:schemeClr val="tx1"/>
                </a:solidFill>
                <a:effectLst/>
                <a:latin typeface="Arial" charset="0"/>
              </a:rPr>
              <a:t>(pro přípravnou třídu)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484783"/>
            <a:ext cx="8352928" cy="50074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dirty="0"/>
              <a:t>Dle </a:t>
            </a:r>
            <a:r>
              <a:rPr lang="cs-CZ" sz="2400" dirty="0" err="1"/>
              <a:t>vyhl</a:t>
            </a:r>
            <a:r>
              <a:rPr lang="cs-CZ" sz="2400" dirty="0"/>
              <a:t>.</a:t>
            </a:r>
            <a:r>
              <a:rPr lang="cs-CZ" sz="2400" b="1" dirty="0"/>
              <a:t> 48/2005 </a:t>
            </a:r>
            <a:r>
              <a:rPr lang="cs-CZ" sz="2400" dirty="0"/>
              <a:t>Sb.: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err="1"/>
              <a:t>max</a:t>
            </a:r>
            <a:r>
              <a:rPr lang="cs-CZ" sz="2400" dirty="0"/>
              <a:t> počet 15,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err="1"/>
              <a:t>PHmax</a:t>
            </a:r>
            <a:r>
              <a:rPr lang="cs-CZ" sz="2400" dirty="0"/>
              <a:t>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22</a:t>
            </a:r>
            <a:r>
              <a:rPr lang="cs-CZ" sz="2400" dirty="0"/>
              <a:t> hodin v případě </a:t>
            </a:r>
            <a:r>
              <a:rPr lang="cs-CZ" sz="2400" dirty="0" err="1"/>
              <a:t>prům</a:t>
            </a:r>
            <a:r>
              <a:rPr lang="cs-CZ" sz="2400" dirty="0"/>
              <a:t>. počtu dětí ve třídě 10 a více,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14 </a:t>
            </a:r>
            <a:r>
              <a:rPr lang="cs-CZ" sz="2400" dirty="0"/>
              <a:t>hodin v případě </a:t>
            </a:r>
            <a:r>
              <a:rPr lang="cs-CZ" sz="2400" dirty="0" err="1"/>
              <a:t>prům</a:t>
            </a:r>
            <a:r>
              <a:rPr lang="cs-CZ" sz="2400" dirty="0"/>
              <a:t>. počtu dětí ve třídě menším než 10.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l">
              <a:buClr>
                <a:srgbClr val="FF0000"/>
              </a:buClr>
            </a:pPr>
            <a:r>
              <a:rPr lang="cs-CZ" sz="2400" u="sng" dirty="0"/>
              <a:t>Příklad: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Počet dětí 		11</a:t>
            </a:r>
          </a:p>
          <a:p>
            <a:pPr algn="l">
              <a:buClr>
                <a:srgbClr val="FF0000"/>
              </a:buClr>
            </a:pPr>
            <a:r>
              <a:rPr lang="cs-CZ" sz="2400" dirty="0" err="1"/>
              <a:t>PHmax</a:t>
            </a:r>
            <a:r>
              <a:rPr lang="cs-CZ" sz="2400" dirty="0"/>
              <a:t>		22 hod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8717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3.4.4 Základní pravidla a postup (pro ŠD)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046163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Řídí se </a:t>
            </a:r>
            <a:r>
              <a:rPr lang="cs-CZ" sz="2400" b="1" dirty="0" err="1"/>
              <a:t>vyhl</a:t>
            </a:r>
            <a:r>
              <a:rPr lang="cs-CZ" sz="2400" b="1" dirty="0"/>
              <a:t>. 74/ 2005 Sb.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 err="1"/>
              <a:t>PHmax</a:t>
            </a:r>
            <a:r>
              <a:rPr lang="cs-CZ" sz="2400" dirty="0"/>
              <a:t> je vztaženo ke ŠD jako </a:t>
            </a:r>
            <a:r>
              <a:rPr lang="cs-CZ" sz="2400" b="1" dirty="0"/>
              <a:t>celku </a:t>
            </a:r>
            <a:r>
              <a:rPr lang="cs-CZ" sz="2400" dirty="0"/>
              <a:t>u jedné právnické osoby a jeho hodnota závisí na </a:t>
            </a:r>
            <a:r>
              <a:rPr lang="cs-CZ" sz="2400" b="1" dirty="0"/>
              <a:t>počtu oddělení</a:t>
            </a:r>
            <a:r>
              <a:rPr lang="cs-CZ" sz="2400" dirty="0"/>
              <a:t>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Pravidelná denní docházka (</a:t>
            </a:r>
            <a:r>
              <a:rPr lang="cs-CZ" sz="2400" dirty="0" err="1"/>
              <a:t>přihl</a:t>
            </a:r>
            <a:r>
              <a:rPr lang="cs-CZ" sz="2400" dirty="0"/>
              <a:t>. min 4 dny v týdnu po sobě jdoucích 5 měsíců)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Musí být min. </a:t>
            </a:r>
            <a:r>
              <a:rPr lang="cs-CZ" sz="2400" dirty="0" err="1"/>
              <a:t>prům</a:t>
            </a:r>
            <a:r>
              <a:rPr lang="cs-CZ" sz="2400" dirty="0"/>
              <a:t>. 20 žáků 1. stupně( krácení skut./nás.20)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45024"/>
            <a:ext cx="8291263" cy="28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38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395536" y="326232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3.4.5 Základní pravidla a postup (MŠ) 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836712"/>
            <a:ext cx="8352928" cy="565548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Počítá se dle </a:t>
            </a:r>
            <a:r>
              <a:rPr lang="cs-CZ" sz="2400" dirty="0" err="1"/>
              <a:t>vyhl</a:t>
            </a:r>
            <a:r>
              <a:rPr lang="cs-CZ" sz="2400" dirty="0"/>
              <a:t>. </a:t>
            </a:r>
            <a:r>
              <a:rPr lang="cs-CZ" sz="2400" b="1" dirty="0"/>
              <a:t>14/2005</a:t>
            </a:r>
            <a:r>
              <a:rPr lang="cs-CZ" sz="2400" dirty="0"/>
              <a:t> </a:t>
            </a:r>
            <a:r>
              <a:rPr lang="cs-CZ" sz="2400" dirty="0" err="1"/>
              <a:t>Sb</a:t>
            </a:r>
            <a:r>
              <a:rPr lang="cs-CZ" sz="2400" dirty="0"/>
              <a:t>…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Děti individuálně vzdělávané se nezapočítávají.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Nezapomenout na snížení počtu hodin u ředitele, </a:t>
            </a:r>
            <a:r>
              <a:rPr lang="cs-CZ" sz="2400" dirty="0" err="1">
                <a:latin typeface="+mj-lt"/>
                <a:ea typeface="+mj-ea"/>
                <a:cs typeface="+mj-cs"/>
              </a:rPr>
              <a:t>zástupce..dle</a:t>
            </a:r>
            <a:r>
              <a:rPr lang="cs-CZ" sz="2400" dirty="0">
                <a:latin typeface="+mj-lt"/>
                <a:ea typeface="+mj-ea"/>
                <a:cs typeface="+mj-cs"/>
              </a:rPr>
              <a:t> NV 75/ 2005 Sb..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Zřizovatel může povolit výjimku dle §23 odst. 4 ŠZ </a:t>
            </a:r>
            <a:r>
              <a:rPr lang="cs-CZ" sz="2000" dirty="0">
                <a:latin typeface="+mj-lt"/>
                <a:ea typeface="+mj-ea"/>
                <a:cs typeface="+mj-cs"/>
              </a:rPr>
              <a:t>(zavazuje se k uhrazení zvýšených nákladů):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Snižuje se stanovený</a:t>
            </a:r>
            <a:r>
              <a:rPr lang="cs-CZ" sz="2400" b="1" dirty="0"/>
              <a:t> </a:t>
            </a:r>
            <a:r>
              <a:rPr lang="cs-CZ" sz="2400" b="1" dirty="0" err="1"/>
              <a:t>PHmax</a:t>
            </a:r>
            <a:r>
              <a:rPr lang="cs-CZ" sz="2400" b="1" dirty="0"/>
              <a:t> </a:t>
            </a:r>
            <a:r>
              <a:rPr lang="cs-CZ" sz="2400" dirty="0"/>
              <a:t>připadající průměrně na každou tuto třídu poměrně </a:t>
            </a:r>
            <a:r>
              <a:rPr lang="cs-CZ" sz="2400" b="1" dirty="0"/>
              <a:t>podle počtu dětí</a:t>
            </a:r>
            <a:r>
              <a:rPr lang="cs-CZ" sz="2400" dirty="0"/>
              <a:t>, o který je skutečný </a:t>
            </a:r>
            <a:r>
              <a:rPr lang="cs-CZ" sz="2400" b="1" dirty="0"/>
              <a:t>počet nižší</a:t>
            </a:r>
            <a:r>
              <a:rPr lang="cs-CZ" sz="2400" dirty="0"/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Počty dětí jsou §2 </a:t>
            </a:r>
            <a:r>
              <a:rPr lang="cs-CZ" sz="2400" dirty="0" err="1"/>
              <a:t>vyhl</a:t>
            </a:r>
            <a:r>
              <a:rPr lang="cs-CZ" sz="2400" dirty="0"/>
              <a:t>. 14/2005 Sb.</a:t>
            </a:r>
          </a:p>
          <a:p>
            <a:pPr marL="3429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  = dílčí hodnoty za jednotlivá pracoviště a jednotlivé druhy provozu</a:t>
            </a:r>
          </a:p>
        </p:txBody>
      </p:sp>
    </p:spTree>
    <p:extLst>
      <p:ext uri="{BB962C8B-B14F-4D97-AF65-F5344CB8AC3E}">
        <p14:creationId xmlns:p14="http://schemas.microsoft.com/office/powerpoint/2010/main" val="900196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395536" y="326232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3.4.6 Přílohy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vyhl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. 14/2005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2" y="1046163"/>
            <a:ext cx="7620000" cy="26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3" y="3750221"/>
            <a:ext cx="7629525" cy="27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76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395536" y="326232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3.4.7 praktický příklad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" y="1046163"/>
            <a:ext cx="862965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16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3.4.8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980729"/>
            <a:ext cx="8352928" cy="55114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dle NV 123/2018 Sb.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je vztažen na jednu třídu a v oborech vzdělání konzervatoře na jeden ročník  financovaný ze SR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 každý obor zvlášť u třídy jednooborové, dvouoborové, </a:t>
            </a:r>
            <a:r>
              <a:rPr lang="cs-CZ" sz="2400" dirty="0" err="1"/>
              <a:t>tříoborové</a:t>
            </a:r>
            <a:r>
              <a:rPr lang="cs-CZ" sz="2400" dirty="0"/>
              <a:t> a více než </a:t>
            </a:r>
            <a:r>
              <a:rPr lang="cs-CZ" sz="2400" dirty="0" err="1"/>
              <a:t>tříoborové</a:t>
            </a:r>
            <a:r>
              <a:rPr lang="cs-CZ" sz="2400" dirty="0"/>
              <a:t> u oborů vzdělání skupiny 82 a třídy zřízené podle § 16 odst. 9 ŠZ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 </a:t>
            </a:r>
            <a:r>
              <a:rPr lang="cs-CZ" sz="2400" dirty="0" err="1"/>
              <a:t>PHmax</a:t>
            </a:r>
            <a:r>
              <a:rPr lang="cs-CZ" sz="2400" dirty="0"/>
              <a:t> </a:t>
            </a:r>
            <a:r>
              <a:rPr lang="cs-CZ" sz="2400" dirty="0" err="1"/>
              <a:t>víceoborovek</a:t>
            </a:r>
            <a:r>
              <a:rPr lang="cs-CZ" sz="2400" dirty="0"/>
              <a:t> - obsažen poměrný počet hodin </a:t>
            </a:r>
            <a:r>
              <a:rPr lang="cs-CZ" sz="2400" dirty="0" err="1"/>
              <a:t>všeob</a:t>
            </a:r>
            <a:r>
              <a:rPr lang="cs-CZ" sz="2400" dirty="0"/>
              <a:t>. předmětů a plný počet odborných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stanoven v souladu s RVP a zahrnuje: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minimální týdenní počet hodin teoretické a praktické přípravy;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dělení na skupiny při realizaci odborného výcviku( v souladu s NV č. 211/2010 Sb.,…)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potřebný počet hodin na nezbytné dělení hodin teoretické výuky (např. cizí jazyky, ICT, tělesná výchova).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3908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3.4.8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484783"/>
            <a:ext cx="8352928" cy="50074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žáci s IVP jsou započítáváni do celkových počtů žáků podle oborů vzdělání a ročníků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 víceletých gymnázií se stanoví samostatně pro nižší a vyšší stupeň (Ne u vzdělání 79-43-K/61Dvojjazyčné Gymnázium a 79-41-K/610 Gymnázium - vybrané předměty v cizím jazyce)</a:t>
            </a:r>
          </a:p>
        </p:txBody>
      </p:sp>
    </p:spTree>
    <p:extLst>
      <p:ext uri="{BB962C8B-B14F-4D97-AF65-F5344CB8AC3E}">
        <p14:creationId xmlns:p14="http://schemas.microsoft.com/office/powerpoint/2010/main" val="2256561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3.4.9 Organizace víceoborových tříd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484783"/>
            <a:ext cx="8352928" cy="50074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počet žáků oboru vzdělání je nižší než 17 a celkový počet žáků ve třídě nepřesáhne povolený počet žáků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jsou obory vzdělání stejné kategorie dosaženého vzdělání, stejné formy a délky vzdělávání a stejného ročníku.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jsou maximálně tří obory vzdělání kategorie E, H, nebo dva obory vzdělání kategorie L, M.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nelze vytvářet v oborech vzdělání kategorie K s výjimkou kombinace Gymnázium + Gymnázium se sportovní přípravou.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lze vytvořit také, pokud je v jednom oboru vzdělání více než 17 žáků a ve druhém oboru vzdělání méně než 17, pokud škola nemá dva obory s méně než 17 žáky.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69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2. Náklady školy, jejich členění a správné použití v praxi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17281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b="1" dirty="0">
                <a:cs typeface="Times New Roman" pitchFamily="18" charset="0"/>
              </a:rPr>
              <a:t>Náklady školy (zřizované obcemi, kraji):</a:t>
            </a:r>
          </a:p>
          <a:p>
            <a:pPr algn="l">
              <a:buFont typeface="Arial" charset="0"/>
              <a:buNone/>
            </a:pPr>
            <a:endParaRPr lang="cs-CZ" altLang="cs-CZ" sz="2400" b="1" dirty="0">
              <a:cs typeface="Times New Roman" pitchFamily="18" charset="0"/>
            </a:endParaRPr>
          </a:p>
          <a:p>
            <a:pPr algn="l">
              <a:buFont typeface="Arial" charset="0"/>
              <a:buNone/>
            </a:pPr>
            <a:endParaRPr lang="cs-CZ" altLang="cs-CZ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cs-CZ" sz="2400" b="1" u="sng" dirty="0"/>
              <a:t>Náklady celkem</a:t>
            </a:r>
          </a:p>
          <a:p>
            <a:pPr algn="l">
              <a:buFont typeface="Arial" charset="0"/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6450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Investiční</a:t>
            </a:r>
          </a:p>
          <a:p>
            <a:r>
              <a:rPr lang="cs-CZ" sz="2400" dirty="0"/>
              <a:t>(zřizovatel)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364502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Neinvestiční</a:t>
            </a:r>
            <a:r>
              <a:rPr lang="cs-CZ" sz="2400" dirty="0"/>
              <a:t> (běžné)</a:t>
            </a:r>
            <a:br>
              <a:rPr lang="cs-CZ" sz="2400" dirty="0"/>
            </a:br>
            <a:r>
              <a:rPr lang="cs-CZ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Provozní</a:t>
            </a:r>
            <a:br>
              <a:rPr lang="cs-CZ" sz="2400" dirty="0"/>
            </a:br>
            <a:r>
              <a:rPr lang="cs-CZ" sz="2400" dirty="0"/>
              <a:t>	(zřizovatel, vlastní výnosy)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Přímé </a:t>
            </a:r>
            <a:r>
              <a:rPr lang="cs-CZ" sz="2400" dirty="0"/>
              <a:t>– předmětem reformy</a:t>
            </a:r>
            <a:br>
              <a:rPr lang="cs-CZ" sz="2400" b="1" dirty="0"/>
            </a:br>
            <a:r>
              <a:rPr lang="cs-CZ" sz="2400" b="1" dirty="0"/>
              <a:t>	</a:t>
            </a:r>
            <a:r>
              <a:rPr lang="cs-CZ" sz="2400" dirty="0"/>
              <a:t>(stát)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486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3.4.9 Jiné formy vzdělání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484783"/>
            <a:ext cx="8352928" cy="50074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Koeficienty: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večerní forma vzdělávání 0,3 násobek 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,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kombinovaná forma	0,26 násobek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 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kombinovaná forma a pro konzervatoř 	0,48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,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dálková forma vzdělávání 	0,2 násobek 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,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distanční forma vzdělávání 	0,05 násobek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.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0841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3.4.9 Praktický příklad výpočtu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124744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endParaRPr lang="cs-CZ" sz="24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5536" y="1124744"/>
            <a:ext cx="8208912" cy="51845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Georgia" pitchFamily="18" charset="0"/>
              <a:buNone/>
            </a:pPr>
            <a:r>
              <a:rPr lang="cs-CZ" sz="2800" b="1" dirty="0"/>
              <a:t>Příklad</a:t>
            </a:r>
          </a:p>
          <a:p>
            <a:pPr marL="0" indent="0" fontAlgn="auto">
              <a:buNone/>
            </a:pPr>
            <a:r>
              <a:rPr lang="cs-CZ" sz="2400" b="1" dirty="0"/>
              <a:t>Gymnázium</a:t>
            </a:r>
          </a:p>
          <a:p>
            <a:pPr marL="0" indent="0" fontAlgn="auto">
              <a:buNone/>
            </a:pPr>
            <a:r>
              <a:rPr lang="cs-CZ" sz="2400" b="1" dirty="0"/>
              <a:t>Obor		počet ž. poč. tříd	</a:t>
            </a:r>
            <a:r>
              <a:rPr lang="cs-CZ" sz="2400" b="1" dirty="0" err="1"/>
              <a:t>prům</a:t>
            </a:r>
            <a:r>
              <a:rPr lang="cs-CZ" sz="2400" b="1" dirty="0"/>
              <a:t>. </a:t>
            </a:r>
            <a:r>
              <a:rPr lang="cs-CZ" sz="2400" b="1" dirty="0" err="1"/>
              <a:t>ž.PHmax</a:t>
            </a:r>
            <a:r>
              <a:rPr lang="cs-CZ" sz="2400" b="1" dirty="0"/>
              <a:t> celkem</a:t>
            </a:r>
          </a:p>
          <a:p>
            <a:pPr marL="0" indent="0" fontAlgn="auto">
              <a:buNone/>
            </a:pPr>
            <a:r>
              <a:rPr lang="cs-CZ" sz="2400" b="1" dirty="0"/>
              <a:t>79-41-K/61(nižší)	59	 2	29,5	46		 92</a:t>
            </a:r>
          </a:p>
          <a:p>
            <a:pPr marL="0" indent="0" fontAlgn="auto">
              <a:buNone/>
            </a:pPr>
            <a:r>
              <a:rPr lang="cs-CZ" sz="2400" b="1" dirty="0"/>
              <a:t>79-41-K/61(vyšší)	110	 4	27,5	55		220</a:t>
            </a:r>
          </a:p>
          <a:p>
            <a:pPr marL="0" indent="0" fontAlgn="auto">
              <a:buNone/>
            </a:pPr>
            <a:r>
              <a:rPr lang="cs-CZ" sz="2400" b="1" dirty="0"/>
              <a:t>79-41-K/41		104	 4	26	50		200</a:t>
            </a:r>
          </a:p>
          <a:p>
            <a:pPr marL="0" indent="0" fontAlgn="auto">
              <a:buNone/>
            </a:pPr>
            <a:endParaRPr lang="cs-CZ" sz="2400" b="1" dirty="0"/>
          </a:p>
          <a:p>
            <a:pPr marL="0" indent="0" fontAlgn="auto">
              <a:buNone/>
            </a:pPr>
            <a:r>
              <a:rPr lang="cs-CZ" sz="2400" b="1" dirty="0"/>
              <a:t>Celkem </a:t>
            </a:r>
            <a:r>
              <a:rPr lang="cs-CZ" sz="2400" b="1" dirty="0" err="1"/>
              <a:t>PHmax</a:t>
            </a:r>
            <a:r>
              <a:rPr lang="cs-CZ" sz="2400" b="1" dirty="0"/>
              <a:t> 512</a:t>
            </a:r>
          </a:p>
          <a:p>
            <a:pPr marL="0" indent="0" fontAlgn="auto">
              <a:buFont typeface="Georgia" pitchFamily="18" charset="0"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574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3.4.9 Praktický příklad výpočtu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124744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endParaRPr lang="cs-CZ" sz="24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5536" y="1124744"/>
            <a:ext cx="8208912" cy="51845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Georgia" pitchFamily="18" charset="0"/>
              <a:buNone/>
            </a:pPr>
            <a:r>
              <a:rPr lang="cs-CZ" sz="2000" b="1" dirty="0"/>
              <a:t>Příklad</a:t>
            </a:r>
          </a:p>
          <a:p>
            <a:pPr marL="0" indent="0" fontAlgn="auto">
              <a:buNone/>
            </a:pPr>
            <a:r>
              <a:rPr lang="cs-CZ" sz="2000" b="1" dirty="0"/>
              <a:t>Střední odborná škola</a:t>
            </a:r>
          </a:p>
          <a:p>
            <a:pPr marL="0" indent="0" fontAlgn="auto">
              <a:buNone/>
            </a:pPr>
            <a:r>
              <a:rPr lang="cs-CZ" sz="2000" b="1" dirty="0"/>
              <a:t>Obor (třída </a:t>
            </a:r>
            <a:r>
              <a:rPr lang="cs-CZ" sz="2000" b="1" dirty="0" err="1"/>
              <a:t>jednoob</a:t>
            </a:r>
            <a:r>
              <a:rPr lang="cs-CZ" sz="2000" b="1" dirty="0"/>
              <a:t>.)      počet ž. p. tříd  </a:t>
            </a:r>
            <a:r>
              <a:rPr lang="cs-CZ" sz="2000" b="1" dirty="0" err="1"/>
              <a:t>prům</a:t>
            </a:r>
            <a:r>
              <a:rPr lang="cs-CZ" sz="2000" b="1" dirty="0"/>
              <a:t>. ž. </a:t>
            </a:r>
            <a:r>
              <a:rPr lang="cs-CZ" sz="2000" b="1" dirty="0" err="1"/>
              <a:t>PHmax</a:t>
            </a:r>
            <a:r>
              <a:rPr lang="cs-CZ" sz="2000" b="1" dirty="0"/>
              <a:t> celkem</a:t>
            </a:r>
          </a:p>
          <a:p>
            <a:pPr marL="0" indent="0" fontAlgn="auto">
              <a:buNone/>
            </a:pPr>
            <a:r>
              <a:rPr lang="cs-CZ" sz="2000" b="1" dirty="0"/>
              <a:t>2641/M/01 </a:t>
            </a:r>
            <a:r>
              <a:rPr lang="cs-CZ" sz="2000" b="1" dirty="0" err="1"/>
              <a:t>elektrotech</a:t>
            </a:r>
            <a:r>
              <a:rPr lang="cs-CZ" sz="2000" b="1" dirty="0"/>
              <a:t>.  34	       2                  17     41	82</a:t>
            </a:r>
          </a:p>
          <a:p>
            <a:pPr marL="0" indent="0" fontAlgn="auto">
              <a:buNone/>
            </a:pPr>
            <a:endParaRPr lang="cs-CZ" sz="2000" b="1" dirty="0"/>
          </a:p>
          <a:p>
            <a:pPr marL="0" indent="0" fontAlgn="auto">
              <a:buNone/>
            </a:pPr>
            <a:r>
              <a:rPr lang="cs-CZ" sz="2000" b="1" dirty="0"/>
              <a:t>Obor (třída </a:t>
            </a:r>
            <a:r>
              <a:rPr lang="cs-CZ" sz="2000" b="1" dirty="0" err="1"/>
              <a:t>dvouoob</a:t>
            </a:r>
            <a:r>
              <a:rPr lang="cs-CZ" sz="2000" b="1" dirty="0"/>
              <a:t>.)      počet ž. p. tříd  </a:t>
            </a:r>
            <a:r>
              <a:rPr lang="cs-CZ" sz="2000" b="1" dirty="0" err="1"/>
              <a:t>prům</a:t>
            </a:r>
            <a:r>
              <a:rPr lang="cs-CZ" sz="2000" b="1" dirty="0"/>
              <a:t>. ž. </a:t>
            </a:r>
            <a:r>
              <a:rPr lang="cs-CZ" sz="2000" b="1" dirty="0" err="1"/>
              <a:t>PHmax</a:t>
            </a:r>
            <a:r>
              <a:rPr lang="cs-CZ" sz="2000" b="1" dirty="0"/>
              <a:t> celkem</a:t>
            </a:r>
          </a:p>
          <a:p>
            <a:pPr marL="0" indent="0" fontAlgn="auto">
              <a:buNone/>
            </a:pPr>
            <a:r>
              <a:rPr lang="cs-CZ" sz="2000" b="1" dirty="0"/>
              <a:t>2641/M/01 </a:t>
            </a:r>
            <a:r>
              <a:rPr lang="cs-CZ" sz="2000" b="1" dirty="0" err="1"/>
              <a:t>elektrotech</a:t>
            </a:r>
            <a:r>
              <a:rPr lang="cs-CZ" sz="2000" b="1" dirty="0"/>
              <a:t>.  24	       2                  12     32	64</a:t>
            </a:r>
          </a:p>
          <a:p>
            <a:pPr marL="0" indent="0" fontAlgn="auto">
              <a:buNone/>
            </a:pPr>
            <a:r>
              <a:rPr lang="cs-CZ" sz="2000" b="1" dirty="0"/>
              <a:t>3647//M/01 stavebnic.   24	       2                  12     28	56</a:t>
            </a:r>
          </a:p>
          <a:p>
            <a:pPr marL="0" indent="0" fontAlgn="auto">
              <a:buNone/>
            </a:pPr>
            <a:endParaRPr lang="cs-CZ" sz="2000" b="1" dirty="0"/>
          </a:p>
          <a:p>
            <a:pPr marL="0" indent="0" fontAlgn="auto">
              <a:buNone/>
            </a:pPr>
            <a:r>
              <a:rPr lang="cs-CZ" sz="2000" b="1" dirty="0"/>
              <a:t>Celkem </a:t>
            </a:r>
            <a:r>
              <a:rPr lang="cs-CZ" sz="2000" b="1" dirty="0" err="1"/>
              <a:t>PHmax</a:t>
            </a:r>
            <a:r>
              <a:rPr lang="cs-CZ" sz="2000" b="1" dirty="0"/>
              <a:t> 202</a:t>
            </a:r>
          </a:p>
          <a:p>
            <a:pPr marL="0" indent="0" fontAlgn="auto">
              <a:buFont typeface="Georgia" pitchFamily="18" charset="0"/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927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1124744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3.4.9 Praktický příklad výpočtu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124744"/>
            <a:ext cx="8352928" cy="54460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endParaRPr lang="cs-CZ" sz="2400" dirty="0"/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786408" y="1052736"/>
            <a:ext cx="7571184" cy="51845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Georgia" pitchFamily="18" charset="0"/>
              <a:buNone/>
            </a:pPr>
            <a:r>
              <a:rPr lang="cs-CZ" dirty="0"/>
              <a:t>Výpočet hodnot </a:t>
            </a:r>
            <a:r>
              <a:rPr lang="cs-CZ" dirty="0" err="1"/>
              <a:t>PHmax</a:t>
            </a:r>
            <a:r>
              <a:rPr lang="cs-CZ" dirty="0"/>
              <a:t> – třída zřízená podle § 16 </a:t>
            </a:r>
          </a:p>
          <a:p>
            <a:pPr marL="0" indent="0" fontAlgn="auto">
              <a:buFont typeface="Georgia" pitchFamily="18" charset="0"/>
              <a:buNone/>
            </a:pPr>
            <a:endParaRPr lang="cs-CZ" dirty="0"/>
          </a:p>
          <a:p>
            <a:pPr marL="0" indent="0" fontAlgn="auto">
              <a:buFont typeface="Georgia" pitchFamily="18" charset="0"/>
              <a:buNone/>
            </a:pPr>
            <a:r>
              <a:rPr lang="cs-CZ" dirty="0"/>
              <a:t>      </a:t>
            </a:r>
          </a:p>
          <a:p>
            <a:pPr marL="0" indent="0" fontAlgn="auto">
              <a:buFont typeface="Georgia" pitchFamily="18" charset="0"/>
              <a:buNone/>
            </a:pPr>
            <a:r>
              <a:rPr lang="cs-CZ" b="1" dirty="0"/>
              <a:t>Obor vzdělání:</a:t>
            </a:r>
            <a:r>
              <a:rPr lang="cs-CZ" dirty="0"/>
              <a:t> 	XY (denní forma vzdělávání)</a:t>
            </a:r>
          </a:p>
          <a:p>
            <a:pPr fontAlgn="auto">
              <a:buFont typeface="Georgia" pitchFamily="18" charset="0"/>
              <a:buAutoNum type="arabicPeriod"/>
            </a:pPr>
            <a:r>
              <a:rPr lang="cs-CZ" sz="1800" dirty="0"/>
              <a:t>ročník		16 žáků</a:t>
            </a:r>
          </a:p>
          <a:p>
            <a:pPr fontAlgn="auto">
              <a:buFont typeface="Arial" pitchFamily="34" charset="0"/>
              <a:buAutoNum type="arabicPeriod"/>
            </a:pPr>
            <a:r>
              <a:rPr lang="cs-CZ" sz="1800" dirty="0"/>
              <a:t>ročník		12 žáků</a:t>
            </a:r>
          </a:p>
          <a:p>
            <a:pPr fontAlgn="auto">
              <a:buFont typeface="Arial" pitchFamily="34" charset="0"/>
              <a:buAutoNum type="arabicPeriod"/>
            </a:pPr>
            <a:r>
              <a:rPr lang="cs-CZ" sz="1800" dirty="0"/>
              <a:t>ročník		14 žáků</a:t>
            </a:r>
          </a:p>
          <a:p>
            <a:pPr marL="45720" indent="0" fontAlgn="auto">
              <a:buNone/>
            </a:pPr>
            <a:endParaRPr lang="cs-CZ" dirty="0"/>
          </a:p>
          <a:p>
            <a:pPr marL="45720" indent="0" fontAlgn="auto">
              <a:buNone/>
            </a:pPr>
            <a:r>
              <a:rPr lang="cs-CZ" dirty="0"/>
              <a:t>Průměrný počet žáků v oboru vzdělání: </a:t>
            </a:r>
            <a:r>
              <a:rPr lang="cs-CZ" b="1" dirty="0"/>
              <a:t>14 žáků</a:t>
            </a:r>
            <a:br>
              <a:rPr lang="cs-CZ" b="1" dirty="0"/>
            </a:br>
            <a:r>
              <a:rPr lang="cs-CZ" dirty="0"/>
              <a:t>                        2. pásmo (20-24 žáků)            </a:t>
            </a:r>
            <a:r>
              <a:rPr lang="cs-CZ" dirty="0" err="1"/>
              <a:t>PHmax</a:t>
            </a:r>
            <a:r>
              <a:rPr lang="cs-CZ" dirty="0"/>
              <a:t> = </a:t>
            </a:r>
            <a:r>
              <a:rPr lang="cs-CZ" b="1" dirty="0"/>
              <a:t>61  </a:t>
            </a:r>
          </a:p>
          <a:p>
            <a:pPr marL="0" indent="0" fontAlgn="auto">
              <a:buFont typeface="Georgia" pitchFamily="18" charset="0"/>
              <a:buNone/>
            </a:pPr>
            <a:endParaRPr lang="cs-CZ" dirty="0"/>
          </a:p>
          <a:p>
            <a:pPr marL="0" indent="0" fontAlgn="auto">
              <a:buFont typeface="Georgia" pitchFamily="18" charset="0"/>
              <a:buNone/>
            </a:pPr>
            <a:r>
              <a:rPr lang="cs-CZ" dirty="0"/>
              <a:t>Hodnota </a:t>
            </a:r>
            <a:r>
              <a:rPr lang="cs-CZ" dirty="0" err="1"/>
              <a:t>PHmax</a:t>
            </a:r>
            <a:r>
              <a:rPr lang="cs-CZ" dirty="0"/>
              <a:t> se vynásobí počtem ročníků  </a:t>
            </a:r>
            <a:r>
              <a:rPr lang="cs-CZ" b="1" dirty="0"/>
              <a:t>61 x 3 = 183</a:t>
            </a:r>
          </a:p>
        </p:txBody>
      </p:sp>
      <p:sp>
        <p:nvSpPr>
          <p:cNvPr id="15" name="TextovéPole 10"/>
          <p:cNvSpPr txBox="1"/>
          <p:nvPr/>
        </p:nvSpPr>
        <p:spPr>
          <a:xfrm>
            <a:off x="1979712" y="1643161"/>
            <a:ext cx="192007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b="1" dirty="0">
                <a:solidFill>
                  <a:srgbClr val="0070C0"/>
                </a:solidFill>
              </a:rPr>
              <a:t>6 – 10  žáků </a:t>
            </a:r>
          </a:p>
          <a:p>
            <a:r>
              <a:rPr lang="cs-CZ" b="1" dirty="0">
                <a:solidFill>
                  <a:srgbClr val="0070C0"/>
                </a:solidFill>
              </a:rPr>
              <a:t>10 – 14  žáků</a:t>
            </a:r>
          </a:p>
        </p:txBody>
      </p:sp>
      <p:sp>
        <p:nvSpPr>
          <p:cNvPr id="16" name="TextovéPole 12"/>
          <p:cNvSpPr txBox="1"/>
          <p:nvPr/>
        </p:nvSpPr>
        <p:spPr>
          <a:xfrm>
            <a:off x="5159498" y="1643161"/>
            <a:ext cx="186077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17 – 20  žáků </a:t>
            </a:r>
          </a:p>
          <a:p>
            <a:r>
              <a:rPr lang="cs-CZ" b="1" dirty="0">
                <a:solidFill>
                  <a:srgbClr val="0070C0"/>
                </a:solidFill>
              </a:rPr>
              <a:t>20 – 24  žáků</a:t>
            </a:r>
          </a:p>
        </p:txBody>
      </p:sp>
      <p:sp>
        <p:nvSpPr>
          <p:cNvPr id="17" name="Šipka doprava 9"/>
          <p:cNvSpPr/>
          <p:nvPr/>
        </p:nvSpPr>
        <p:spPr>
          <a:xfrm>
            <a:off x="4188385" y="1859185"/>
            <a:ext cx="564544" cy="25742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otched Right Arrow 17"/>
          <p:cNvSpPr/>
          <p:nvPr/>
        </p:nvSpPr>
        <p:spPr>
          <a:xfrm>
            <a:off x="1907704" y="4725144"/>
            <a:ext cx="864096" cy="432048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Notched Right Arrow 18"/>
          <p:cNvSpPr/>
          <p:nvPr/>
        </p:nvSpPr>
        <p:spPr>
          <a:xfrm>
            <a:off x="5796136" y="4725144"/>
            <a:ext cx="864096" cy="432048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3.4.9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PHAmax</a:t>
            </a: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 SŠ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484783"/>
            <a:ext cx="8352928" cy="50074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vyjadřuje hodnotu maximálního týdenního počtu hodin přímé pedagogické činnosti asistenta pedagoga 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pro obory: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 Praktická škola jednoletá (78-62-C/01) 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Praktická škola dvouletá (78-62-C/02) 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Hodnoty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PHmax</a:t>
            </a:r>
            <a:r>
              <a:rPr lang="cs-CZ" sz="2400" dirty="0">
                <a:latin typeface="+mj-lt"/>
                <a:ea typeface="+mj-ea"/>
                <a:cs typeface="+mj-cs"/>
              </a:rPr>
              <a:t> a </a:t>
            </a:r>
            <a:r>
              <a:rPr lang="cs-CZ" sz="2400" dirty="0" err="1">
                <a:latin typeface="+mj-lt"/>
                <a:ea typeface="+mj-ea"/>
                <a:cs typeface="+mj-cs"/>
              </a:rPr>
              <a:t>PHAmax</a:t>
            </a:r>
            <a:r>
              <a:rPr lang="cs-CZ" sz="2400" dirty="0">
                <a:latin typeface="+mj-lt"/>
                <a:ea typeface="+mj-ea"/>
                <a:cs typeface="+mj-cs"/>
              </a:rPr>
              <a:t> se stanoví odděleně 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Asistent pedagoga </a:t>
            </a:r>
            <a:r>
              <a:rPr lang="cs-CZ" sz="2400" dirty="0"/>
              <a:t>pro  školy/třídy (dle §16 ods.9) </a:t>
            </a:r>
            <a:endParaRPr lang="cs-CZ" sz="2400" dirty="0">
              <a:latin typeface="+mj-lt"/>
              <a:ea typeface="+mj-ea"/>
              <a:cs typeface="+mj-cs"/>
            </a:endParaRP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 je od 1. 1. 2020 financovaný ze SR a jsou zrušena PO na asistenta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ea typeface="+mj-ea"/>
                <a:cs typeface="+mj-cs"/>
              </a:rPr>
              <a:t>rozsah PPČ asistenta pedagoga je od 1. 9. 2019 stanoven NV č. 75/2005 Sb. ve výši 36 hodin.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848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57200" y="1700809"/>
          <a:ext cx="7715200" cy="465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89">
                  <a:extLst>
                    <a:ext uri="{9D8B030D-6E8A-4147-A177-3AD203B41FA5}">
                      <a16:colId xmlns:a16="http://schemas.microsoft.com/office/drawing/2014/main" val="839856306"/>
                    </a:ext>
                  </a:extLst>
                </a:gridCol>
                <a:gridCol w="1149539">
                  <a:extLst>
                    <a:ext uri="{9D8B030D-6E8A-4147-A177-3AD203B41FA5}">
                      <a16:colId xmlns:a16="http://schemas.microsoft.com/office/drawing/2014/main" val="2426020378"/>
                    </a:ext>
                  </a:extLst>
                </a:gridCol>
                <a:gridCol w="1088372">
                  <a:extLst>
                    <a:ext uri="{9D8B030D-6E8A-4147-A177-3AD203B41FA5}">
                      <a16:colId xmlns:a16="http://schemas.microsoft.com/office/drawing/2014/main" val="3849549116"/>
                    </a:ext>
                  </a:extLst>
                </a:gridCol>
                <a:gridCol w="1481186">
                  <a:extLst>
                    <a:ext uri="{9D8B030D-6E8A-4147-A177-3AD203B41FA5}">
                      <a16:colId xmlns:a16="http://schemas.microsoft.com/office/drawing/2014/main" val="4169178133"/>
                    </a:ext>
                  </a:extLst>
                </a:gridCol>
                <a:gridCol w="1217160">
                  <a:extLst>
                    <a:ext uri="{9D8B030D-6E8A-4147-A177-3AD203B41FA5}">
                      <a16:colId xmlns:a16="http://schemas.microsoft.com/office/drawing/2014/main" val="3391341087"/>
                    </a:ext>
                  </a:extLst>
                </a:gridCol>
                <a:gridCol w="1159254">
                  <a:extLst>
                    <a:ext uri="{9D8B030D-6E8A-4147-A177-3AD203B41FA5}">
                      <a16:colId xmlns:a16="http://schemas.microsoft.com/office/drawing/2014/main" val="2513757103"/>
                    </a:ext>
                  </a:extLst>
                </a:gridCol>
              </a:tblGrid>
              <a:tr h="60688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Tarifní platy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nárokové složky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Nenárokové složky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80192"/>
                  </a:ext>
                </a:extLst>
              </a:tr>
              <a:tr h="6068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zahrnuje (nebude však účelově členěno)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53139"/>
                  </a:ext>
                </a:extLst>
              </a:tr>
              <a:tr h="149642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Příplatek za vedení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Zvláštní příplatek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příplatky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příplatek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Odměny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472205"/>
                  </a:ext>
                </a:extLst>
              </a:tr>
              <a:tr h="1945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Skutečná výše dle výkaznictví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Stanoví MŠMT jako normativy na 1 úvazek pedagoga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0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4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1556792"/>
            <a:ext cx="8352928" cy="50139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  <a:defRPr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908720"/>
            <a:ext cx="8352928" cy="59492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Tarify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NV č. 341/2017 Sb., o platových poměrech zaměstnanců ve veřejných službách a správě, v platném znění , příloha …? 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+mj-lt"/>
                <a:ea typeface="+mj-ea"/>
                <a:cs typeface="+mj-cs"/>
              </a:rPr>
              <a:t>Zvláštní příplatek </a:t>
            </a:r>
            <a:r>
              <a:rPr lang="cs-CZ" sz="2400" dirty="0">
                <a:latin typeface="+mj-lt"/>
                <a:ea typeface="+mj-ea"/>
                <a:cs typeface="+mj-cs"/>
              </a:rPr>
              <a:t>(třídnictví)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  <a:ea typeface="+mj-ea"/>
                <a:cs typeface="+mj-cs"/>
              </a:rPr>
              <a:t>NV</a:t>
            </a:r>
            <a:r>
              <a:rPr lang="cs-CZ" sz="2400" dirty="0"/>
              <a:t> č. 341/2017 Sb., ….od 1. 9. 2021 změna!!!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Vyčlenění od </a:t>
            </a:r>
            <a:r>
              <a:rPr lang="cs-CZ" sz="2400" dirty="0" err="1"/>
              <a:t>ped</a:t>
            </a:r>
            <a:r>
              <a:rPr lang="cs-CZ" sz="2400" dirty="0"/>
              <a:t>. práce ze skupin a jednotná sazba pro všechny typy škol</a:t>
            </a:r>
            <a:r>
              <a:rPr lang="cs-CZ" sz="2400"/>
              <a:t>(běžná, </a:t>
            </a:r>
            <a:r>
              <a:rPr lang="cs-CZ" sz="2400" dirty="0"/>
              <a:t>speciální, malotřídky) </a:t>
            </a:r>
          </a:p>
          <a:p>
            <a:pPr marL="12573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1500-3000 Kč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+mj-lt"/>
                <a:ea typeface="+mj-ea"/>
                <a:cs typeface="+mj-cs"/>
              </a:rPr>
              <a:t>Příplatek za vedení </a:t>
            </a:r>
            <a:r>
              <a:rPr lang="cs-CZ" sz="2400" dirty="0">
                <a:latin typeface="+mj-lt"/>
                <a:ea typeface="+mj-ea"/>
                <a:cs typeface="+mj-cs"/>
              </a:rPr>
              <a:t>(ředitel, ZŘ)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  <a:ea typeface="+mj-ea"/>
                <a:cs typeface="+mj-cs"/>
              </a:rPr>
              <a:t>§124 ZP (</a:t>
            </a:r>
            <a:r>
              <a:rPr lang="cs-CZ" sz="2400" dirty="0"/>
              <a:t>% z platového tarifu nejvyššího platového stupně platové třídy, do které je zaměstnanec zařazen)</a:t>
            </a:r>
          </a:p>
          <a:p>
            <a:pPr marL="3429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+mj-lt"/>
                <a:ea typeface="+mj-ea"/>
                <a:cs typeface="+mj-cs"/>
              </a:rPr>
              <a:t>Specializační příplatek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§133 ZP 1000-2000 </a:t>
            </a:r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koordinátor  IKT,  ŠVP, metodik prevence, environmentální výchova, ….</a:t>
            </a:r>
          </a:p>
          <a:p>
            <a:pPr marL="457200" lvl="2" algn="l">
              <a:buClr>
                <a:srgbClr val="FF0000"/>
              </a:buClr>
              <a:defRPr/>
            </a:pPr>
            <a:endParaRPr lang="cs-CZ" sz="2400" dirty="0"/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457200" lvl="2" algn="l">
              <a:buClr>
                <a:srgbClr val="FF0000"/>
              </a:buClr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53768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10460" y="0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3872" y="1554987"/>
            <a:ext cx="8352928" cy="50139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  <a:defRPr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908720"/>
            <a:ext cx="8352928" cy="59492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Odměna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§134 ZP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Osobní příplatek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§131 ZP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přiznaný osobní příplatek je nárokovou složkou platu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snížení kvality, rozsah práce </a:t>
            </a:r>
            <a:r>
              <a:rPr lang="cs-CZ" sz="2400" dirty="0">
                <a:sym typeface="Symbol" panose="05050102010706020507" pitchFamily="18" charset="2"/>
              </a:rPr>
              <a:t> snížení příplatku</a:t>
            </a:r>
            <a:endParaRPr lang="cs-CZ" sz="2400" dirty="0"/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osobní příplatek se má přiznávat na dobu neurčitou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marL="8001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457200" lvl="2" algn="l">
              <a:buClr>
                <a:srgbClr val="FF0000"/>
              </a:buClr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lvl="1" algn="l">
              <a:buClr>
                <a:srgbClr val="FF0000"/>
              </a:buClr>
              <a:defRPr/>
            </a:pPr>
            <a:endParaRPr lang="cs-CZ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80965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10460" y="0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3872" y="764704"/>
            <a:ext cx="8352928" cy="58042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  <a:defRPr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87132" y="692196"/>
            <a:ext cx="8352928" cy="59492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 jaké výši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skutečná výše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roční objem </a:t>
            </a:r>
            <a:r>
              <a:rPr lang="cs-CZ" sz="2400" b="1" dirty="0"/>
              <a:t>platových tarifů </a:t>
            </a:r>
            <a:r>
              <a:rPr lang="cs-CZ" sz="2400" dirty="0"/>
              <a:t>+ povinné odvody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normativ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 161 odst. 1 písm. a) bod 1 školského zákona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průměrná roční výše 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zvláštních příplatků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příplatků za vedení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specializačních příplatků</a:t>
            </a:r>
          </a:p>
          <a:p>
            <a:pPr marL="2171700" lvl="4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 povinných odvodů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1 pracovní poměr vyjádřený počtem hodin PPČ</a:t>
            </a:r>
          </a:p>
        </p:txBody>
      </p:sp>
    </p:spTree>
    <p:extLst>
      <p:ext uri="{BB962C8B-B14F-4D97-AF65-F5344CB8AC3E}">
        <p14:creationId xmlns:p14="http://schemas.microsoft.com/office/powerpoint/2010/main" val="1570128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10460" y="0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3872" y="764704"/>
            <a:ext cx="8352928" cy="58042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  <a:defRPr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87132" y="692196"/>
            <a:ext cx="8352928" cy="59492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 jaké výši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normativ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 161 odst. 1 písm. a) bod 2 školského zákona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průměrná roční výše 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osobních příplatků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odměn</a:t>
            </a:r>
          </a:p>
          <a:p>
            <a:pPr marL="2171700" lvl="4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 povinných odvodů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1 pracovní poměr vyjádřený počtem hodin PPČ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opravné koeficienty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naplněnost tříd</a:t>
            </a:r>
          </a:p>
          <a:p>
            <a:pPr marL="1714500" lvl="3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vzdělávání žáků se speciálními vzdělávacími potřebami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559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2. Náklady školy, jejich členění a správné použití v praxi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b="1" dirty="0">
                <a:cs typeface="Times New Roman" pitchFamily="18" charset="0"/>
              </a:rPr>
              <a:t>Přímé náklady: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jsou vymezeny školským zákonem;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hradí je stát;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musí být využity v příslušném kalendářním roce.</a:t>
            </a:r>
          </a:p>
          <a:p>
            <a:pPr algn="l">
              <a:buFont typeface="Arial" charset="0"/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8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10460" y="0"/>
            <a:ext cx="8229600" cy="9308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3872" y="764704"/>
            <a:ext cx="8352928" cy="58042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  <a:defRPr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87132" y="692196"/>
            <a:ext cx="8352928" cy="61658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 jaké výši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normativ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 161 odst. 1 písm. a) bod 3 školského zákona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roční výše výdajů státního rozpočtu na platy a na odměny za práci vykonávanou na základě dohod o pracích konaných mimo pracovní poměr a na odstupné (</a:t>
            </a:r>
            <a:r>
              <a:rPr lang="cs-CZ" sz="2400" b="1" dirty="0"/>
              <a:t>ostatní osobní náklady</a:t>
            </a:r>
            <a:r>
              <a:rPr lang="cs-CZ" sz="2400" dirty="0"/>
              <a:t>)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na 1 právnickou osobu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 na 1 další pracoviště téže právnické osoby 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1 třídu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normativ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§ 161 odst. 1 písm. e)  školského zákona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roční výše ostatních </a:t>
            </a:r>
            <a:r>
              <a:rPr lang="cs-CZ" sz="2400" b="1" dirty="0"/>
              <a:t>neinvestičních výdajů</a:t>
            </a:r>
            <a:r>
              <a:rPr lang="cs-CZ" sz="2400" dirty="0"/>
              <a:t> státního rozpočtu 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1 žáka na prvním, druhém stupni ZŠ, SŠ</a:t>
            </a:r>
          </a:p>
          <a:p>
            <a:pPr lvl="2" algn="l">
              <a:buClr>
                <a:srgbClr val="FF0000"/>
              </a:buClr>
              <a:defRPr/>
            </a:pPr>
            <a:r>
              <a:rPr lang="cs-CZ" sz="2400" dirty="0"/>
              <a:t>Normativy MŠMT vyhlásí na kalendářní rok ve Věstníku</a:t>
            </a:r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lvl="0">
              <a:spcAft>
                <a:spcPct val="35000"/>
              </a:spcAft>
            </a:pPr>
            <a:endParaRPr lang="cs-CZ" sz="2400" dirty="0"/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1257300" lvl="2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  <a:p>
            <a:pPr lvl="2" algn="l">
              <a:buClr>
                <a:srgbClr val="FF0000"/>
              </a:buCl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0666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4 Jaké finance získáme za PP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V ostatních druzích škol a typech školských zařízení</a:t>
            </a:r>
            <a:r>
              <a:rPr lang="cs-CZ" sz="2400" dirty="0"/>
              <a:t>: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nadále řešeno normativně na žáka, zčásti prostřednictvím </a:t>
            </a:r>
            <a:r>
              <a:rPr lang="cs-CZ" sz="2400" b="1" dirty="0"/>
              <a:t>oborových normativů</a:t>
            </a:r>
            <a:r>
              <a:rPr lang="cs-CZ" sz="2400" dirty="0"/>
              <a:t> stanovených centrálně MŠMT pro </a:t>
            </a:r>
            <a:r>
              <a:rPr lang="cs-CZ" sz="2400" b="1" dirty="0"/>
              <a:t>VOŠ a ZUŠ</a:t>
            </a:r>
            <a:r>
              <a:rPr lang="cs-CZ" sz="2400" dirty="0"/>
              <a:t> a zčásti prostřednictvím </a:t>
            </a:r>
            <a:r>
              <a:rPr lang="cs-CZ" sz="2400" b="1" dirty="0"/>
              <a:t>republikových a krajských normativů</a:t>
            </a:r>
            <a:r>
              <a:rPr lang="cs-CZ" sz="2400" dirty="0"/>
              <a:t>, tzn. v současném režimu pro </a:t>
            </a:r>
            <a:r>
              <a:rPr lang="cs-CZ" sz="2400" b="1" dirty="0"/>
              <a:t>školská zařízení mimo školních družin.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21381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07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5 Postup financování nepedagogické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b="1" dirty="0"/>
              <a:t>V mateřských, základních a středních školách</a:t>
            </a:r>
            <a:r>
              <a:rPr lang="cs-CZ" sz="2400" dirty="0"/>
              <a:t>: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Prostřednictvím normativů na školu, na pracoviště a na třídu stanovených centrálně MŠMT.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Lze tím zohlednit různá specifika škol, např. velikost škol, základní školy s pouze 1. stupněm, svazkové školy, odloučená pracoviště, oborovou strukturu školy, příp. další.</a:t>
            </a:r>
          </a:p>
        </p:txBody>
      </p:sp>
    </p:spTree>
    <p:extLst>
      <p:ext uri="{BB962C8B-B14F-4D97-AF65-F5344CB8AC3E}">
        <p14:creationId xmlns:p14="http://schemas.microsoft.com/office/powerpoint/2010/main" val="18517521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97743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5 Postup financování nepedagogické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86971"/>
              </p:ext>
            </p:extLst>
          </p:nvPr>
        </p:nvGraphicFramePr>
        <p:xfrm>
          <a:off x="457201" y="1556792"/>
          <a:ext cx="8229599" cy="511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8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29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Konz</a:t>
                      </a:r>
                      <a:r>
                        <a:rPr lang="cs-CZ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ZUŠ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90">
                <a:tc rowSpan="6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MŠMT</a:t>
                      </a:r>
                    </a:p>
                  </a:txBody>
                  <a:tcPr vert="vert27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Normativ na ředitelství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Oborový normativ na žáka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2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Podle</a:t>
                      </a:r>
                      <a:r>
                        <a:rPr lang="cs-CZ" baseline="0" dirty="0"/>
                        <a:t> počtu tříd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Podle počtu žáků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2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Normativ na pracoviště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Podle počtu pracovišť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Podle počtu pracovišť</a:t>
                      </a:r>
                    </a:p>
                    <a:p>
                      <a:pPr algn="ctr"/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2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Normativ</a:t>
                      </a:r>
                      <a:r>
                        <a:rPr lang="cs-CZ" baseline="0" dirty="0"/>
                        <a:t> na třídu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Normativ na žáka</a:t>
                      </a:r>
                      <a:r>
                        <a:rPr lang="cs-CZ" baseline="0" dirty="0"/>
                        <a:t> v oboru vzdělávání</a:t>
                      </a:r>
                      <a:endParaRPr lang="cs-CZ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7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Normativ na třídu v oboru vzdělání</a:t>
                      </a: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Krajský</a:t>
                      </a:r>
                    </a:p>
                    <a:p>
                      <a:pPr algn="ctr"/>
                      <a:r>
                        <a:rPr lang="cs-CZ" b="1" dirty="0"/>
                        <a:t>úřad</a:t>
                      </a:r>
                    </a:p>
                  </a:txBody>
                  <a:tcPr vert="vert27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REZERVA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930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7997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5 Postup financování nepedagogické práce ze SR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2400" u="sng" dirty="0"/>
              <a:t>Příklad:</a:t>
            </a:r>
          </a:p>
          <a:p>
            <a:pPr algn="l"/>
            <a:r>
              <a:rPr lang="cs-CZ" sz="2400" dirty="0"/>
              <a:t>Základní škola se 3 třídami (</a:t>
            </a:r>
            <a:r>
              <a:rPr lang="cs-CZ" sz="2400" dirty="0" err="1"/>
              <a:t>prům</a:t>
            </a:r>
            <a:r>
              <a:rPr lang="cs-CZ" sz="2400" dirty="0"/>
              <a:t>. ž. 17)</a:t>
            </a:r>
          </a:p>
          <a:p>
            <a:pPr algn="l"/>
            <a:r>
              <a:rPr lang="cs-CZ" sz="2400" dirty="0"/>
              <a:t>Na ředitelství	0,75 úvazek</a:t>
            </a:r>
          </a:p>
          <a:p>
            <a:pPr algn="l"/>
            <a:r>
              <a:rPr lang="cs-CZ" sz="2400" dirty="0"/>
              <a:t>Na pracoviště	0,4 (0,8) úvazku</a:t>
            </a:r>
          </a:p>
          <a:p>
            <a:pPr algn="l"/>
            <a:r>
              <a:rPr lang="cs-CZ" sz="2400" dirty="0"/>
              <a:t>Na třídy		3 x 0,17 =0,51 úvazku</a:t>
            </a:r>
          </a:p>
          <a:p>
            <a:pPr algn="l"/>
            <a:endParaRPr lang="cs-CZ" sz="2400" dirty="0"/>
          </a:p>
          <a:p>
            <a:pPr algn="l"/>
            <a:r>
              <a:rPr lang="cs-CZ" sz="2400" dirty="0"/>
              <a:t>Celkem		1,66(2,06) úvazku</a:t>
            </a:r>
          </a:p>
          <a:p>
            <a:pPr algn="l"/>
            <a:r>
              <a:rPr lang="cs-CZ" sz="2400" dirty="0"/>
              <a:t>To je </a:t>
            </a:r>
            <a:r>
              <a:rPr lang="cs-CZ" sz="2400" b="1" dirty="0"/>
              <a:t>max</a:t>
            </a:r>
            <a:r>
              <a:rPr lang="cs-CZ" sz="2400" dirty="0"/>
              <a:t> na co dostanete peníze, </a:t>
            </a:r>
            <a:r>
              <a:rPr lang="cs-CZ" sz="2400" b="1" dirty="0"/>
              <a:t>nevrací se</a:t>
            </a:r>
            <a:r>
              <a:rPr lang="cs-CZ" sz="2400" dirty="0"/>
              <a:t>, když zaměstnáte méně! Když více, je třeba si vyjít s danými prostředky….</a:t>
            </a:r>
          </a:p>
          <a:p>
            <a:pPr algn="l"/>
            <a:r>
              <a:rPr lang="cs-CZ" sz="2400" dirty="0"/>
              <a:t>Týká se to všech </a:t>
            </a:r>
            <a:r>
              <a:rPr lang="cs-CZ" sz="2400" dirty="0" err="1"/>
              <a:t>nepedagogů</a:t>
            </a:r>
            <a:r>
              <a:rPr lang="cs-CZ" sz="2400" dirty="0"/>
              <a:t>…ekonomek, sekretářek, školníků, uklízeček, hospodářek…	</a:t>
            </a:r>
          </a:p>
          <a:p>
            <a:pPr algn="l"/>
            <a:endParaRPr lang="cs-CZ" sz="2400" b="1" dirty="0"/>
          </a:p>
          <a:p>
            <a:pPr algn="l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137476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</a:rPr>
              <a:t>Příklad výpočet normativu NPP</a:t>
            </a: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980728"/>
            <a:ext cx="8229600" cy="55900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FF0000"/>
              </a:buClr>
            </a:pPr>
            <a:r>
              <a:rPr lang="cs-CZ" sz="2400" b="1" dirty="0"/>
              <a:t>Normativ na ředitelství u smíšené školy (MŠ a ZŠ)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 = normativ ZŠ (pro y tříd) + [normativ MŠ (pro x + y tříd) – normativ MŠ (pro y tříd)],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 kdy: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y je počet tříd základní školy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x je počet tříd mateřské školy</a:t>
            </a:r>
          </a:p>
          <a:p>
            <a:pPr algn="l">
              <a:buClr>
                <a:srgbClr val="FF0000"/>
              </a:buClr>
            </a:pPr>
            <a:r>
              <a:rPr lang="cs-CZ" sz="2400" b="1" dirty="0"/>
              <a:t>Konkrétní příklad: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Počet tříd ZŠ	10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Počet tříd MŠ	8</a:t>
            </a:r>
          </a:p>
          <a:p>
            <a:pPr algn="l">
              <a:buClr>
                <a:srgbClr val="FF0000"/>
              </a:buClr>
            </a:pPr>
            <a:r>
              <a:rPr lang="cs-CZ" sz="2400" dirty="0"/>
              <a:t>Normativ celé školy = normativ ZŠ (tříd 10) + normativ MŠ (tříd 18) – normativ MŠ (tříd 10)</a:t>
            </a:r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  <a:p>
            <a:pPr algn="l">
              <a:buClr>
                <a:srgbClr val="FF0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336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B8F6-5A27-48A3-A261-B19B74228E71}" type="slidenum">
              <a:rPr lang="cs-CZ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4800" dirty="0"/>
              <a:t>Děkuji za pozornost!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dirty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sz="2700"/>
              <a:t>© 2024 </a:t>
            </a:r>
            <a:r>
              <a:rPr lang="cs-CZ" sz="2700" dirty="0"/>
              <a:t>Petra Schwarzová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586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199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2. Náklady školy, jejich členění a správné použití v praxi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8800"/>
            <a:ext cx="8229600" cy="472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Arial" charset="0"/>
              <a:buNone/>
            </a:pPr>
            <a:r>
              <a:rPr lang="cs-CZ" altLang="cs-CZ" sz="2400" b="1" dirty="0">
                <a:cs typeface="Times New Roman" pitchFamily="18" charset="0"/>
              </a:rPr>
              <a:t>Přímé náklady zahrnují: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mzdové prostředky, tj. platy, mzdy, ostatní prostředky za provedenou práci; </a:t>
            </a:r>
            <a:r>
              <a:rPr lang="cs-CZ" altLang="cs-CZ" sz="2400" b="1" dirty="0">
                <a:cs typeface="Times New Roman" pitchFamily="18" charset="0"/>
              </a:rPr>
              <a:t>nemocenská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odvody, tj. sociální a zdravotní pojištění, příděl do FKSP, zákonné pojištění, odpovědnosti zaměstnavatele za škodu při pracovním úrazu (z ONIV);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itchFamily="18" charset="0"/>
              </a:rPr>
              <a:t>ONIV (ostatní neinvestiční výdaje), tj. výdaje na učebnice, učební pomůcky, školní potřeby, další vzdělávání pedagogických pracovníků, výdaje školy na dopravu při akcích v rámci vzdělávání podle příslušného rámcového vzdělávacího programu, na činnosti, které přímo souvisejí s rozvojem škol a kvalitou vzdělávání…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0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404814"/>
            <a:ext cx="8229600" cy="107168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  <a:t>3 Právní předpisy související se změnou financování </a:t>
            </a:r>
            <a:r>
              <a:rPr lang="cs-CZ" sz="3200" dirty="0" err="1">
                <a:solidFill>
                  <a:schemeClr val="tx1"/>
                </a:solidFill>
                <a:effectLst/>
                <a:latin typeface="Arial" charset="0"/>
              </a:rPr>
              <a:t>RgŠ</a:t>
            </a:r>
            <a:br>
              <a:rPr lang="cs-CZ" sz="3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cs-CZ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71AD47-819C-4E8D-A74B-7530C3E5741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s-CZ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627200"/>
            <a:ext cx="8229600" cy="49435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Školský zákon</a:t>
            </a:r>
            <a:r>
              <a:rPr lang="cs-CZ" sz="2400" dirty="0"/>
              <a:t> (§161 – obecně)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NV č. 123/2018 Sb.,  </a:t>
            </a:r>
            <a:r>
              <a:rPr lang="cs-CZ" sz="2400" dirty="0"/>
              <a:t>o stanovení </a:t>
            </a:r>
            <a:r>
              <a:rPr lang="cs-CZ" sz="2400" b="1" dirty="0"/>
              <a:t>maximálního počtu hodin </a:t>
            </a:r>
            <a:r>
              <a:rPr lang="cs-CZ" sz="2400" dirty="0"/>
              <a:t>výuky financovaného ze státního rozpočtu pro </a:t>
            </a:r>
            <a:r>
              <a:rPr lang="cs-CZ" sz="2400" b="1" dirty="0"/>
              <a:t>základní školu</a:t>
            </a:r>
            <a:r>
              <a:rPr lang="cs-CZ" sz="2400" dirty="0"/>
              <a:t>, </a:t>
            </a:r>
            <a:r>
              <a:rPr lang="cs-CZ" sz="2400" b="1" dirty="0"/>
              <a:t>střední školu </a:t>
            </a:r>
            <a:r>
              <a:rPr lang="cs-CZ" sz="2400" dirty="0"/>
              <a:t>a konzervatoř zřizovanou krajem, obcí nebo svazkem obcí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14/2005 Sb., o </a:t>
            </a:r>
            <a:r>
              <a:rPr lang="cs-CZ" sz="2400" b="1" dirty="0"/>
              <a:t>předškolním vzdělávání</a:t>
            </a:r>
            <a:r>
              <a:rPr lang="cs-CZ" sz="2400" dirty="0"/>
              <a:t>…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74/2005 Sb., o </a:t>
            </a:r>
            <a:r>
              <a:rPr lang="cs-CZ" sz="2400" b="1" dirty="0"/>
              <a:t>zájmovém vzdělávání…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Vyhláška č. 48/2005 Sb., o základním vzdělávání a některých náležitostech plnění povinné školní docházky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783193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1610</TotalTime>
  <Words>5752</Words>
  <Application>Microsoft Office PowerPoint</Application>
  <PresentationFormat>Předvádění na obrazovce (4:3)</PresentationFormat>
  <Paragraphs>723</Paragraphs>
  <Slides>76</Slides>
  <Notes>69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1" baseType="lpstr">
      <vt:lpstr>Arial</vt:lpstr>
      <vt:lpstr>Calibri</vt:lpstr>
      <vt:lpstr>Georgia</vt:lpstr>
      <vt:lpstr>Trebuchet MS</vt:lpstr>
      <vt:lpstr>Aerodynamika</vt:lpstr>
      <vt:lpstr>  Změny financování škol nejen v souvislosti se snížením PHmax </vt:lpstr>
      <vt:lpstr> Vztah Rozpočtu 2024 s výkazem  P1c-01 (na přímé náklady) </vt:lpstr>
      <vt:lpstr>Prezentace aplikace PowerPoint</vt:lpstr>
      <vt:lpstr>1. Právní postavení škol</vt:lpstr>
      <vt:lpstr>1. Právní postavení škol</vt:lpstr>
      <vt:lpstr>2. Náklady školy, jejich členění a správné použití v praxi</vt:lpstr>
      <vt:lpstr>2. Náklady školy, jejich členění a správné použití v praxi</vt:lpstr>
      <vt:lpstr>2. Náklady školy, jejich členění a správné použití v praxi</vt:lpstr>
      <vt:lpstr>3 Právní předpisy související se změnou financování RgŠ </vt:lpstr>
      <vt:lpstr>3 Právní předpisy související se změnou financování RgŠ </vt:lpstr>
      <vt:lpstr>3 Právní předpisy související se změnou financování RgŠ (§16 odst.9 ŠZ) </vt:lpstr>
      <vt:lpstr>3 Právní předpisy související se změnou financování RgŠ (§16 odst.9 ŠZ) </vt:lpstr>
      <vt:lpstr>3 Právní předpisy související se změnou financování RgŠ (§16 odst.9 ŠZ) </vt:lpstr>
      <vt:lpstr>3 Právní předpisy související se změnou financování RgŠ (§16 odst.9 ŠZ) </vt:lpstr>
      <vt:lpstr>3 Právní předpisy související se změnou financování RgŠ (§16 odst.9 ŠZ) </vt:lpstr>
      <vt:lpstr>3 Právní předpisy související se změnou financování RgŠ </vt:lpstr>
      <vt:lpstr>Prezentace aplikace PowerPoint</vt:lpstr>
      <vt:lpstr>Prezentace aplikace PowerPoint</vt:lpstr>
      <vt:lpstr>3.3 Postup financování pedagogické práce ze státního rozpočtu</vt:lpstr>
      <vt:lpstr>Začlenění vykazovaných nákladů v P1c-01 v kontextu financování školy </vt:lpstr>
      <vt:lpstr>3.3 Postup financování pedagogické práce ze SR</vt:lpstr>
      <vt:lpstr>3.3 Postup financování pedagogické práce ze SR</vt:lpstr>
      <vt:lpstr>3.3 Postup financování pedagogické práce ze SR</vt:lpstr>
      <vt:lpstr>3.3 Postup financování pedagogické práce ze SR</vt:lpstr>
      <vt:lpstr>3.3 Postup financování pedagogické práce ze SR</vt:lpstr>
      <vt:lpstr>3.3 Postup financování pedagogické práce ze SR</vt:lpstr>
      <vt:lpstr>3.3 Postup financování pedagogické práce ze SR</vt:lpstr>
      <vt:lpstr>3.3 Postup financování pedagogické práce ze SR</vt:lpstr>
      <vt:lpstr>Příklad pro P1c-01</vt:lpstr>
      <vt:lpstr>Prezentace aplikace PowerPoint</vt:lpstr>
      <vt:lpstr>Prezentace aplikace PowerPoint</vt:lpstr>
      <vt:lpstr>Prezentace aplikace PowerPoint</vt:lpstr>
      <vt:lpstr>Prezentace aplikace PowerPoint</vt:lpstr>
      <vt:lpstr>Pedagogická intervence</vt:lpstr>
      <vt:lpstr>Pedagogická intervence</vt:lpstr>
      <vt:lpstr>Pedagogická intervence</vt:lpstr>
      <vt:lpstr>Pedagogická intervence</vt:lpstr>
      <vt:lpstr>Pedagogická intervence</vt:lpstr>
      <vt:lpstr>Pedagogická intervence</vt:lpstr>
      <vt:lpstr>Prezentace aplikace PowerPoint</vt:lpstr>
      <vt:lpstr>Prezentace aplikace PowerPoint</vt:lpstr>
      <vt:lpstr>Prezentace aplikace PowerPoint</vt:lpstr>
      <vt:lpstr>1. rok adaptačního období 24. 000 Kč na plat  8.352 Kč na odvody  4.500 Kč ONIV  36.852 Kč  na 1 začínajícího učitele na rok  2. rok adaptačního období 12.000 Kč na plat  4.176 Kč na odvody 16.176 Kč na 1 začínajícího učitele na rok </vt:lpstr>
      <vt:lpstr>3.4  PHmax</vt:lpstr>
      <vt:lpstr>3.4 Postup financování pedagogické práce ze státního rozpočtu</vt:lpstr>
      <vt:lpstr>3.4.1 Základní pravidla a postup (pro ZŠ)</vt:lpstr>
      <vt:lpstr>3.4.1 Základní pravidla a postup (pro ZŠ)</vt:lpstr>
      <vt:lpstr>3.4.2 Praktický příklad (pro ZŠ)</vt:lpstr>
      <vt:lpstr>3.4.2 Praktický příklad (pro ZŠ)</vt:lpstr>
      <vt:lpstr>3.4.2 Praktický příklad (pro ZŠ)</vt:lpstr>
      <vt:lpstr>3.4.2 Praktický příklad (pro ZŠ)</vt:lpstr>
      <vt:lpstr>3.4.3 Praktický příklad (pro přípravnou třídu)</vt:lpstr>
      <vt:lpstr>3.4.4 Základní pravidla a postup (pro ŠD)</vt:lpstr>
      <vt:lpstr>3.4.5 Základní pravidla a postup (MŠ) </vt:lpstr>
      <vt:lpstr>3.4.6 Přílohy vyhl. 14/2005</vt:lpstr>
      <vt:lpstr>3.4.7 praktický příklad</vt:lpstr>
      <vt:lpstr>3.4.8 PHmax SŠ</vt:lpstr>
      <vt:lpstr>3.4.8 PHmax SŠ</vt:lpstr>
      <vt:lpstr> 3.4.9 Organizace víceoborových tříd SŠ</vt:lpstr>
      <vt:lpstr> 3.4.9 Jiné formy vzdělání SŠ</vt:lpstr>
      <vt:lpstr>3.4.9 Praktický příklad výpočtu PHmax SŠ</vt:lpstr>
      <vt:lpstr>3.4.9 Praktický příklad výpočtu PHmax SŠ</vt:lpstr>
      <vt:lpstr>3.4.9 Praktický příklad výpočtu PHmax SŠ</vt:lpstr>
      <vt:lpstr> 3.4.9 PHAmax SŠ</vt:lpstr>
      <vt:lpstr>4 Jaké finance získáme za PP ze SR</vt:lpstr>
      <vt:lpstr>4 Jaké finance získáme za PP ze SR</vt:lpstr>
      <vt:lpstr>4 Jaké finance získáme za PP ze SR</vt:lpstr>
      <vt:lpstr>4 Jaké finance získáme za PP ze SR</vt:lpstr>
      <vt:lpstr>4 Jaké finance získáme za PP ze SR</vt:lpstr>
      <vt:lpstr>4 Jaké finance získáme za PP ze SR</vt:lpstr>
      <vt:lpstr>4 Jaké finance získáme za PP ze SR</vt:lpstr>
      <vt:lpstr>5 Postup financování nepedagogické práce ze SR</vt:lpstr>
      <vt:lpstr>5 Postup financování nepedagogické práce ze SR</vt:lpstr>
      <vt:lpstr>5 Postup financování nepedagogické práce ze SR</vt:lpstr>
      <vt:lpstr>Příklad výpočet normativu NPP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semináře Jméno lektora</dc:title>
  <dc:creator>Seminaria</dc:creator>
  <cp:lastModifiedBy>Petra Schwarzová</cp:lastModifiedBy>
  <cp:revision>220</cp:revision>
  <cp:lastPrinted>2014-08-15T10:19:38Z</cp:lastPrinted>
  <dcterms:created xsi:type="dcterms:W3CDTF">2011-12-05T11:44:11Z</dcterms:created>
  <dcterms:modified xsi:type="dcterms:W3CDTF">2024-08-07T07:49:36Z</dcterms:modified>
</cp:coreProperties>
</file>