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4"/>
  </p:notesMasterIdLst>
  <p:handoutMasterIdLst>
    <p:handoutMasterId r:id="rId85"/>
  </p:handoutMasterIdLst>
  <p:sldIdLst>
    <p:sldId id="262" r:id="rId2"/>
    <p:sldId id="476" r:id="rId3"/>
    <p:sldId id="264" r:id="rId4"/>
    <p:sldId id="263" r:id="rId5"/>
    <p:sldId id="267" r:id="rId6"/>
    <p:sldId id="268" r:id="rId7"/>
    <p:sldId id="274" r:id="rId8"/>
    <p:sldId id="444" r:id="rId9"/>
    <p:sldId id="538" r:id="rId10"/>
    <p:sldId id="539" r:id="rId11"/>
    <p:sldId id="368" r:id="rId12"/>
    <p:sldId id="397" r:id="rId13"/>
    <p:sldId id="369" r:id="rId14"/>
    <p:sldId id="370" r:id="rId15"/>
    <p:sldId id="447" r:id="rId16"/>
    <p:sldId id="371" r:id="rId17"/>
    <p:sldId id="425" r:id="rId18"/>
    <p:sldId id="426" r:id="rId19"/>
    <p:sldId id="427" r:id="rId20"/>
    <p:sldId id="478" r:id="rId21"/>
    <p:sldId id="429" r:id="rId22"/>
    <p:sldId id="430" r:id="rId23"/>
    <p:sldId id="431" r:id="rId24"/>
    <p:sldId id="448" r:id="rId25"/>
    <p:sldId id="469" r:id="rId26"/>
    <p:sldId id="470" r:id="rId27"/>
    <p:sldId id="471" r:id="rId28"/>
    <p:sldId id="472" r:id="rId29"/>
    <p:sldId id="511" r:id="rId30"/>
    <p:sldId id="512" r:id="rId31"/>
    <p:sldId id="513" r:id="rId32"/>
    <p:sldId id="514" r:id="rId33"/>
    <p:sldId id="515" r:id="rId34"/>
    <p:sldId id="516" r:id="rId35"/>
    <p:sldId id="517" r:id="rId36"/>
    <p:sldId id="518" r:id="rId37"/>
    <p:sldId id="519" r:id="rId38"/>
    <p:sldId id="520" r:id="rId39"/>
    <p:sldId id="521" r:id="rId40"/>
    <p:sldId id="522" r:id="rId41"/>
    <p:sldId id="523" r:id="rId42"/>
    <p:sldId id="524" r:id="rId43"/>
    <p:sldId id="525" r:id="rId44"/>
    <p:sldId id="526" r:id="rId45"/>
    <p:sldId id="527" r:id="rId46"/>
    <p:sldId id="528" r:id="rId47"/>
    <p:sldId id="529" r:id="rId48"/>
    <p:sldId id="467" r:id="rId49"/>
    <p:sldId id="375" r:id="rId50"/>
    <p:sldId id="389" r:id="rId51"/>
    <p:sldId id="544" r:id="rId52"/>
    <p:sldId id="390" r:id="rId53"/>
    <p:sldId id="510" r:id="rId54"/>
    <p:sldId id="543" r:id="rId55"/>
    <p:sldId id="541" r:id="rId56"/>
    <p:sldId id="548" r:id="rId57"/>
    <p:sldId id="549" r:id="rId58"/>
    <p:sldId id="550" r:id="rId59"/>
    <p:sldId id="551" r:id="rId60"/>
    <p:sldId id="502" r:id="rId61"/>
    <p:sldId id="503" r:id="rId62"/>
    <p:sldId id="504" r:id="rId63"/>
    <p:sldId id="552" r:id="rId64"/>
    <p:sldId id="507" r:id="rId65"/>
    <p:sldId id="505" r:id="rId66"/>
    <p:sldId id="508" r:id="rId67"/>
    <p:sldId id="506" r:id="rId68"/>
    <p:sldId id="481" r:id="rId69"/>
    <p:sldId id="553" r:id="rId70"/>
    <p:sldId id="554" r:id="rId71"/>
    <p:sldId id="555" r:id="rId72"/>
    <p:sldId id="556" r:id="rId73"/>
    <p:sldId id="490" r:id="rId74"/>
    <p:sldId id="500" r:id="rId75"/>
    <p:sldId id="557" r:id="rId76"/>
    <p:sldId id="558" r:id="rId77"/>
    <p:sldId id="559" r:id="rId78"/>
    <p:sldId id="560" r:id="rId79"/>
    <p:sldId id="561" r:id="rId80"/>
    <p:sldId id="562" r:id="rId81"/>
    <p:sldId id="563" r:id="rId82"/>
    <p:sldId id="367" r:id="rId83"/>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Výchozí oddíl" id="{AF3A4BA6-7947-48EA-BD6C-3E67EF237C64}">
          <p14:sldIdLst>
            <p14:sldId id="262"/>
            <p14:sldId id="476"/>
          </p14:sldIdLst>
        </p14:section>
        <p14:section name="Oddíl bez názvu" id="{26C2F525-1513-4B64-8BBB-118F11557A23}">
          <p14:sldIdLst>
            <p14:sldId id="264"/>
            <p14:sldId id="263"/>
            <p14:sldId id="267"/>
            <p14:sldId id="268"/>
            <p14:sldId id="274"/>
            <p14:sldId id="444"/>
            <p14:sldId id="538"/>
            <p14:sldId id="539"/>
            <p14:sldId id="368"/>
            <p14:sldId id="397"/>
            <p14:sldId id="369"/>
            <p14:sldId id="370"/>
            <p14:sldId id="447"/>
            <p14:sldId id="371"/>
            <p14:sldId id="425"/>
            <p14:sldId id="426"/>
            <p14:sldId id="427"/>
            <p14:sldId id="478"/>
            <p14:sldId id="429"/>
            <p14:sldId id="430"/>
            <p14:sldId id="431"/>
            <p14:sldId id="448"/>
            <p14:sldId id="469"/>
            <p14:sldId id="470"/>
            <p14:sldId id="471"/>
            <p14:sldId id="472"/>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467"/>
            <p14:sldId id="375"/>
            <p14:sldId id="389"/>
            <p14:sldId id="544"/>
            <p14:sldId id="390"/>
            <p14:sldId id="510"/>
            <p14:sldId id="543"/>
            <p14:sldId id="541"/>
            <p14:sldId id="548"/>
            <p14:sldId id="549"/>
            <p14:sldId id="550"/>
            <p14:sldId id="551"/>
            <p14:sldId id="502"/>
            <p14:sldId id="503"/>
            <p14:sldId id="504"/>
            <p14:sldId id="552"/>
            <p14:sldId id="507"/>
            <p14:sldId id="505"/>
            <p14:sldId id="508"/>
            <p14:sldId id="506"/>
            <p14:sldId id="481"/>
            <p14:sldId id="553"/>
            <p14:sldId id="554"/>
            <p14:sldId id="555"/>
            <p14:sldId id="556"/>
            <p14:sldId id="490"/>
            <p14:sldId id="500"/>
            <p14:sldId id="557"/>
            <p14:sldId id="558"/>
            <p14:sldId id="559"/>
            <p14:sldId id="560"/>
            <p14:sldId id="561"/>
            <p14:sldId id="562"/>
            <p14:sldId id="563"/>
            <p14:sldId id="3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36337-9D8A-4B8C-812A-93F005A76A1A}" type="doc">
      <dgm:prSet loTypeId="urn:microsoft.com/office/officeart/2005/8/layout/process1" loCatId="process" qsTypeId="urn:microsoft.com/office/officeart/2005/8/quickstyle/simple1" qsCatId="simple" csTypeId="urn:microsoft.com/office/officeart/2005/8/colors/accent0_1" csCatId="mainScheme" phldr="1"/>
      <dgm:spPr/>
    </dgm:pt>
    <dgm:pt modelId="{0D3BFB02-2CF3-46CB-90DB-D90A32EEB1D8}">
      <dgm:prSet phldrT="[Text]" custT="1"/>
      <dgm:spPr/>
      <dgm:t>
        <a:bodyPr/>
        <a:lstStyle/>
        <a:p>
          <a:r>
            <a:rPr lang="cs-CZ" sz="2400" dirty="0"/>
            <a:t>škola – MŠMT</a:t>
          </a:r>
        </a:p>
        <a:p>
          <a:endParaRPr lang="cs-CZ" sz="2400" dirty="0"/>
        </a:p>
        <a:p>
          <a:r>
            <a:rPr lang="cs-CZ" sz="2400" dirty="0"/>
            <a:t>statistické výkazy</a:t>
          </a:r>
        </a:p>
        <a:p>
          <a:r>
            <a:rPr lang="cs-CZ" sz="2400" dirty="0"/>
            <a:t>výkaz P1c-01</a:t>
          </a:r>
        </a:p>
      </dgm:t>
    </dgm:pt>
    <dgm:pt modelId="{0AD5580E-9564-4CDF-94E7-0DBA32BB7D73}" type="parTrans" cxnId="{8EF25EBB-954C-4714-BD19-31BDCEF764BF}">
      <dgm:prSet/>
      <dgm:spPr/>
      <dgm:t>
        <a:bodyPr/>
        <a:lstStyle/>
        <a:p>
          <a:endParaRPr lang="cs-CZ"/>
        </a:p>
      </dgm:t>
    </dgm:pt>
    <dgm:pt modelId="{BA11D642-4A3C-47F6-95B5-2885D809BF6A}" type="sibTrans" cxnId="{8EF25EBB-954C-4714-BD19-31BDCEF764BF}">
      <dgm:prSet/>
      <dgm:spPr/>
      <dgm:t>
        <a:bodyPr/>
        <a:lstStyle/>
        <a:p>
          <a:endParaRPr lang="cs-CZ"/>
        </a:p>
      </dgm:t>
    </dgm:pt>
    <dgm:pt modelId="{DF558678-12FE-46AB-8615-B4D7F64BC6FA}">
      <dgm:prSet phldrT="[Text]" custT="1"/>
      <dgm:spPr/>
      <dgm:t>
        <a:bodyPr/>
        <a:lstStyle/>
        <a:p>
          <a:r>
            <a:rPr lang="cs-CZ" sz="2400" dirty="0"/>
            <a:t>MŠMT</a:t>
          </a:r>
        </a:p>
        <a:p>
          <a:endParaRPr lang="cs-CZ" sz="2400" dirty="0"/>
        </a:p>
        <a:p>
          <a:r>
            <a:rPr lang="cs-CZ" sz="2400" dirty="0"/>
            <a:t>předběžná kontrola</a:t>
          </a:r>
        </a:p>
        <a:p>
          <a:endParaRPr lang="cs-CZ" sz="2400" dirty="0"/>
        </a:p>
        <a:p>
          <a:r>
            <a:rPr lang="cs-CZ" sz="2400" dirty="0"/>
            <a:t>překračuje, nebo nepřekračuje definovaný nárok </a:t>
          </a:r>
          <a:r>
            <a:rPr lang="cs-CZ" sz="2400" dirty="0" err="1"/>
            <a:t>PHmax</a:t>
          </a:r>
          <a:r>
            <a:rPr lang="cs-CZ" sz="2400" dirty="0"/>
            <a:t>?</a:t>
          </a:r>
        </a:p>
      </dgm:t>
    </dgm:pt>
    <dgm:pt modelId="{0D9C986F-BF45-439C-BEB6-37A36AE499B8}" type="parTrans" cxnId="{D1EF3F8E-CFA1-4FAF-BE0C-FAB3B66B96E8}">
      <dgm:prSet/>
      <dgm:spPr/>
      <dgm:t>
        <a:bodyPr/>
        <a:lstStyle/>
        <a:p>
          <a:endParaRPr lang="cs-CZ"/>
        </a:p>
      </dgm:t>
    </dgm:pt>
    <dgm:pt modelId="{9BBF727C-A55B-43FC-967B-9391A79A4550}" type="sibTrans" cxnId="{D1EF3F8E-CFA1-4FAF-BE0C-FAB3B66B96E8}">
      <dgm:prSet/>
      <dgm:spPr/>
      <dgm:t>
        <a:bodyPr/>
        <a:lstStyle/>
        <a:p>
          <a:endParaRPr lang="cs-CZ"/>
        </a:p>
      </dgm:t>
    </dgm:pt>
    <dgm:pt modelId="{488382DF-CADB-4D3D-B773-489B2E1C0F7B}">
      <dgm:prSet phldrT="[Text]" custT="1"/>
      <dgm:spPr/>
      <dgm:t>
        <a:bodyPr/>
        <a:lstStyle/>
        <a:p>
          <a:r>
            <a:rPr lang="cs-CZ" sz="2800" dirty="0"/>
            <a:t>MŠMT - škola</a:t>
          </a:r>
        </a:p>
        <a:p>
          <a:endParaRPr lang="cs-CZ" sz="2800" dirty="0"/>
        </a:p>
        <a:p>
          <a:r>
            <a:rPr lang="cs-CZ" sz="2800" dirty="0"/>
            <a:t>finanční </a:t>
          </a:r>
          <a:r>
            <a:rPr lang="cs-CZ" sz="2800" dirty="0" err="1"/>
            <a:t>prostřed</a:t>
          </a:r>
          <a:r>
            <a:rPr lang="cs-CZ" sz="2800" dirty="0"/>
            <a:t>-</a:t>
          </a:r>
        </a:p>
        <a:p>
          <a:r>
            <a:rPr lang="cs-CZ" sz="2800" dirty="0" err="1"/>
            <a:t>ky</a:t>
          </a:r>
          <a:r>
            <a:rPr lang="cs-CZ" sz="2800" dirty="0"/>
            <a:t> do </a:t>
          </a:r>
          <a:r>
            <a:rPr lang="cs-CZ" sz="2800" dirty="0" err="1"/>
            <a:t>PHmax</a:t>
          </a:r>
          <a:endParaRPr lang="cs-CZ" sz="2800" dirty="0"/>
        </a:p>
      </dgm:t>
    </dgm:pt>
    <dgm:pt modelId="{C78A5614-8912-4391-BFE3-91BD537CB332}" type="parTrans" cxnId="{C25313B4-F57F-4787-BBEB-3C5765345487}">
      <dgm:prSet/>
      <dgm:spPr/>
      <dgm:t>
        <a:bodyPr/>
        <a:lstStyle/>
        <a:p>
          <a:endParaRPr lang="cs-CZ"/>
        </a:p>
      </dgm:t>
    </dgm:pt>
    <dgm:pt modelId="{31009DD1-F558-499A-871B-855BB61D4580}" type="sibTrans" cxnId="{C25313B4-F57F-4787-BBEB-3C5765345487}">
      <dgm:prSet/>
      <dgm:spPr/>
      <dgm:t>
        <a:bodyPr/>
        <a:lstStyle/>
        <a:p>
          <a:endParaRPr lang="cs-CZ"/>
        </a:p>
      </dgm:t>
    </dgm:pt>
    <dgm:pt modelId="{A6338BF4-D88A-44AE-B92E-EE6F9D7D59DF}" type="pres">
      <dgm:prSet presAssocID="{F7036337-9D8A-4B8C-812A-93F005A76A1A}" presName="Name0" presStyleCnt="0">
        <dgm:presLayoutVars>
          <dgm:dir/>
          <dgm:resizeHandles val="exact"/>
        </dgm:presLayoutVars>
      </dgm:prSet>
      <dgm:spPr/>
    </dgm:pt>
    <dgm:pt modelId="{C965A52F-37FA-4543-8685-5AD0CAEF702B}" type="pres">
      <dgm:prSet presAssocID="{0D3BFB02-2CF3-46CB-90DB-D90A32EEB1D8}" presName="node" presStyleLbl="node1" presStyleIdx="0" presStyleCnt="3">
        <dgm:presLayoutVars>
          <dgm:bulletEnabled val="1"/>
        </dgm:presLayoutVars>
      </dgm:prSet>
      <dgm:spPr/>
    </dgm:pt>
    <dgm:pt modelId="{2C5F353F-3DC9-4B4A-89AB-7E2EDFF6FCCF}" type="pres">
      <dgm:prSet presAssocID="{BA11D642-4A3C-47F6-95B5-2885D809BF6A}" presName="sibTrans" presStyleLbl="sibTrans2D1" presStyleIdx="0" presStyleCnt="2"/>
      <dgm:spPr/>
    </dgm:pt>
    <dgm:pt modelId="{F1C1FFBC-C2DE-4AF5-8BA5-62F33ED77DB1}" type="pres">
      <dgm:prSet presAssocID="{BA11D642-4A3C-47F6-95B5-2885D809BF6A}" presName="connectorText" presStyleLbl="sibTrans2D1" presStyleIdx="0" presStyleCnt="2"/>
      <dgm:spPr/>
    </dgm:pt>
    <dgm:pt modelId="{B9956B9A-2A47-4552-8A8F-04B11D137539}" type="pres">
      <dgm:prSet presAssocID="{DF558678-12FE-46AB-8615-B4D7F64BC6FA}" presName="node" presStyleLbl="node1" presStyleIdx="1" presStyleCnt="3" custScaleX="130035" custLinFactNeighborX="21350" custLinFactNeighborY="958">
        <dgm:presLayoutVars>
          <dgm:bulletEnabled val="1"/>
        </dgm:presLayoutVars>
      </dgm:prSet>
      <dgm:spPr/>
    </dgm:pt>
    <dgm:pt modelId="{8F3150BD-623B-4819-A6F9-278573018E27}" type="pres">
      <dgm:prSet presAssocID="{9BBF727C-A55B-43FC-967B-9391A79A4550}" presName="sibTrans" presStyleLbl="sibTrans2D1" presStyleIdx="1" presStyleCnt="2"/>
      <dgm:spPr/>
    </dgm:pt>
    <dgm:pt modelId="{54E0162A-EF3E-4162-8B5A-319986D5A358}" type="pres">
      <dgm:prSet presAssocID="{9BBF727C-A55B-43FC-967B-9391A79A4550}" presName="connectorText" presStyleLbl="sibTrans2D1" presStyleIdx="1" presStyleCnt="2"/>
      <dgm:spPr/>
    </dgm:pt>
    <dgm:pt modelId="{9BA89460-E4BC-4547-A2B8-B534AF9C0939}" type="pres">
      <dgm:prSet presAssocID="{488382DF-CADB-4D3D-B773-489B2E1C0F7B}" presName="node" presStyleLbl="node1" presStyleIdx="2" presStyleCnt="3" custLinFactNeighborX="984" custLinFactNeighborY="112">
        <dgm:presLayoutVars>
          <dgm:bulletEnabled val="1"/>
        </dgm:presLayoutVars>
      </dgm:prSet>
      <dgm:spPr/>
    </dgm:pt>
  </dgm:ptLst>
  <dgm:cxnLst>
    <dgm:cxn modelId="{3CDD735C-0EB4-4146-A4B2-4CCA48AA5620}" type="presOf" srcId="{488382DF-CADB-4D3D-B773-489B2E1C0F7B}" destId="{9BA89460-E4BC-4547-A2B8-B534AF9C0939}" srcOrd="0" destOrd="0" presId="urn:microsoft.com/office/officeart/2005/8/layout/process1"/>
    <dgm:cxn modelId="{0A2D1969-4F7B-4589-9A24-5F5F1D82B4FC}" type="presOf" srcId="{9BBF727C-A55B-43FC-967B-9391A79A4550}" destId="{8F3150BD-623B-4819-A6F9-278573018E27}" srcOrd="0" destOrd="0" presId="urn:microsoft.com/office/officeart/2005/8/layout/process1"/>
    <dgm:cxn modelId="{63E4924D-3D71-4943-8D96-87C0284FBD2F}" type="presOf" srcId="{9BBF727C-A55B-43FC-967B-9391A79A4550}" destId="{54E0162A-EF3E-4162-8B5A-319986D5A358}" srcOrd="1" destOrd="0" presId="urn:microsoft.com/office/officeart/2005/8/layout/process1"/>
    <dgm:cxn modelId="{BA52BF71-FE52-47C8-8744-6710ABD9213B}" type="presOf" srcId="{BA11D642-4A3C-47F6-95B5-2885D809BF6A}" destId="{F1C1FFBC-C2DE-4AF5-8BA5-62F33ED77DB1}" srcOrd="1" destOrd="0" presId="urn:microsoft.com/office/officeart/2005/8/layout/process1"/>
    <dgm:cxn modelId="{D1EF3F8E-CFA1-4FAF-BE0C-FAB3B66B96E8}" srcId="{F7036337-9D8A-4B8C-812A-93F005A76A1A}" destId="{DF558678-12FE-46AB-8615-B4D7F64BC6FA}" srcOrd="1" destOrd="0" parTransId="{0D9C986F-BF45-439C-BEB6-37A36AE499B8}" sibTransId="{9BBF727C-A55B-43FC-967B-9391A79A4550}"/>
    <dgm:cxn modelId="{7EDA47A8-79F0-4493-B106-5464B739B00E}" type="presOf" srcId="{BA11D642-4A3C-47F6-95B5-2885D809BF6A}" destId="{2C5F353F-3DC9-4B4A-89AB-7E2EDFF6FCCF}" srcOrd="0" destOrd="0" presId="urn:microsoft.com/office/officeart/2005/8/layout/process1"/>
    <dgm:cxn modelId="{C25313B4-F57F-4787-BBEB-3C5765345487}" srcId="{F7036337-9D8A-4B8C-812A-93F005A76A1A}" destId="{488382DF-CADB-4D3D-B773-489B2E1C0F7B}" srcOrd="2" destOrd="0" parTransId="{C78A5614-8912-4391-BFE3-91BD537CB332}" sibTransId="{31009DD1-F558-499A-871B-855BB61D4580}"/>
    <dgm:cxn modelId="{8EF25EBB-954C-4714-BD19-31BDCEF764BF}" srcId="{F7036337-9D8A-4B8C-812A-93F005A76A1A}" destId="{0D3BFB02-2CF3-46CB-90DB-D90A32EEB1D8}" srcOrd="0" destOrd="0" parTransId="{0AD5580E-9564-4CDF-94E7-0DBA32BB7D73}" sibTransId="{BA11D642-4A3C-47F6-95B5-2885D809BF6A}"/>
    <dgm:cxn modelId="{32699AC0-C649-428A-9218-BF3ED3E0D35D}" type="presOf" srcId="{DF558678-12FE-46AB-8615-B4D7F64BC6FA}" destId="{B9956B9A-2A47-4552-8A8F-04B11D137539}" srcOrd="0" destOrd="0" presId="urn:microsoft.com/office/officeart/2005/8/layout/process1"/>
    <dgm:cxn modelId="{49901CEE-B40D-415D-B891-395821B9C26F}" type="presOf" srcId="{F7036337-9D8A-4B8C-812A-93F005A76A1A}" destId="{A6338BF4-D88A-44AE-B92E-EE6F9D7D59DF}" srcOrd="0" destOrd="0" presId="urn:microsoft.com/office/officeart/2005/8/layout/process1"/>
    <dgm:cxn modelId="{094B6EF2-5C28-4FF8-AECD-ADF95AD00904}" type="presOf" srcId="{0D3BFB02-2CF3-46CB-90DB-D90A32EEB1D8}" destId="{C965A52F-37FA-4543-8685-5AD0CAEF702B}" srcOrd="0" destOrd="0" presId="urn:microsoft.com/office/officeart/2005/8/layout/process1"/>
    <dgm:cxn modelId="{CA542CC4-4F69-422C-A0AE-3C83223696FA}" type="presParOf" srcId="{A6338BF4-D88A-44AE-B92E-EE6F9D7D59DF}" destId="{C965A52F-37FA-4543-8685-5AD0CAEF702B}" srcOrd="0" destOrd="0" presId="urn:microsoft.com/office/officeart/2005/8/layout/process1"/>
    <dgm:cxn modelId="{4B6A4B6A-9C61-4890-96E3-7E2DA8605A21}" type="presParOf" srcId="{A6338BF4-D88A-44AE-B92E-EE6F9D7D59DF}" destId="{2C5F353F-3DC9-4B4A-89AB-7E2EDFF6FCCF}" srcOrd="1" destOrd="0" presId="urn:microsoft.com/office/officeart/2005/8/layout/process1"/>
    <dgm:cxn modelId="{A1FCA210-13E3-4AA2-9C5F-2D7BDCF78735}" type="presParOf" srcId="{2C5F353F-3DC9-4B4A-89AB-7E2EDFF6FCCF}" destId="{F1C1FFBC-C2DE-4AF5-8BA5-62F33ED77DB1}" srcOrd="0" destOrd="0" presId="urn:microsoft.com/office/officeart/2005/8/layout/process1"/>
    <dgm:cxn modelId="{24226DA5-E87B-463A-9E73-534AFEFAF90C}" type="presParOf" srcId="{A6338BF4-D88A-44AE-B92E-EE6F9D7D59DF}" destId="{B9956B9A-2A47-4552-8A8F-04B11D137539}" srcOrd="2" destOrd="0" presId="urn:microsoft.com/office/officeart/2005/8/layout/process1"/>
    <dgm:cxn modelId="{742BDE44-7CCE-43C4-B3D9-C8BB2C80D4CA}" type="presParOf" srcId="{A6338BF4-D88A-44AE-B92E-EE6F9D7D59DF}" destId="{8F3150BD-623B-4819-A6F9-278573018E27}" srcOrd="3" destOrd="0" presId="urn:microsoft.com/office/officeart/2005/8/layout/process1"/>
    <dgm:cxn modelId="{AA5B4F2F-06F6-47F0-972C-FB2FC6BCD78B}" type="presParOf" srcId="{8F3150BD-623B-4819-A6F9-278573018E27}" destId="{54E0162A-EF3E-4162-8B5A-319986D5A358}" srcOrd="0" destOrd="0" presId="urn:microsoft.com/office/officeart/2005/8/layout/process1"/>
    <dgm:cxn modelId="{C676F25E-DCB1-4FEA-9552-07D9A83031CE}" type="presParOf" srcId="{A6338BF4-D88A-44AE-B92E-EE6F9D7D59DF}" destId="{9BA89460-E4BC-4547-A2B8-B534AF9C093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5A52F-37FA-4543-8685-5AD0CAEF702B}">
      <dsp:nvSpPr>
        <dsp:cNvPr id="0" name=""/>
        <dsp:cNvSpPr/>
      </dsp:nvSpPr>
      <dsp:spPr>
        <a:xfrm>
          <a:off x="7607" y="18439"/>
          <a:ext cx="1933092" cy="4045724"/>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škola – MŠMT</a:t>
          </a:r>
        </a:p>
        <a:p>
          <a:pPr marL="0" lvl="0" indent="0" algn="ctr" defTabSz="1066800">
            <a:lnSpc>
              <a:spcPct val="90000"/>
            </a:lnSpc>
            <a:spcBef>
              <a:spcPct val="0"/>
            </a:spcBef>
            <a:spcAft>
              <a:spcPct val="35000"/>
            </a:spcAft>
            <a:buNone/>
          </a:pPr>
          <a:endParaRPr lang="cs-CZ" sz="2400" kern="1200" dirty="0"/>
        </a:p>
        <a:p>
          <a:pPr marL="0" lvl="0" indent="0" algn="ctr" defTabSz="1066800">
            <a:lnSpc>
              <a:spcPct val="90000"/>
            </a:lnSpc>
            <a:spcBef>
              <a:spcPct val="0"/>
            </a:spcBef>
            <a:spcAft>
              <a:spcPct val="35000"/>
            </a:spcAft>
            <a:buNone/>
          </a:pPr>
          <a:r>
            <a:rPr lang="cs-CZ" sz="2400" kern="1200" dirty="0"/>
            <a:t>statistické výkazy</a:t>
          </a:r>
        </a:p>
        <a:p>
          <a:pPr marL="0" lvl="0" indent="0" algn="ctr" defTabSz="1066800">
            <a:lnSpc>
              <a:spcPct val="90000"/>
            </a:lnSpc>
            <a:spcBef>
              <a:spcPct val="0"/>
            </a:spcBef>
            <a:spcAft>
              <a:spcPct val="35000"/>
            </a:spcAft>
            <a:buNone/>
          </a:pPr>
          <a:r>
            <a:rPr lang="cs-CZ" sz="2400" kern="1200" dirty="0"/>
            <a:t>výkaz P1c-01</a:t>
          </a:r>
        </a:p>
      </dsp:txBody>
      <dsp:txXfrm>
        <a:off x="64225" y="75057"/>
        <a:ext cx="1819856" cy="3932488"/>
      </dsp:txXfrm>
    </dsp:sp>
    <dsp:sp modelId="{2C5F353F-3DC9-4B4A-89AB-7E2EDFF6FCCF}">
      <dsp:nvSpPr>
        <dsp:cNvPr id="0" name=""/>
        <dsp:cNvSpPr/>
      </dsp:nvSpPr>
      <dsp:spPr>
        <a:xfrm rot="20049">
          <a:off x="2175275" y="1810053"/>
          <a:ext cx="497319" cy="4794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cs-CZ" sz="2100" kern="1200"/>
        </a:p>
      </dsp:txBody>
      <dsp:txXfrm>
        <a:off x="2175276" y="1905515"/>
        <a:ext cx="353497" cy="287644"/>
      </dsp:txXfrm>
    </dsp:sp>
    <dsp:sp modelId="{B9956B9A-2A47-4552-8A8F-04B11D137539}">
      <dsp:nvSpPr>
        <dsp:cNvPr id="0" name=""/>
        <dsp:cNvSpPr/>
      </dsp:nvSpPr>
      <dsp:spPr>
        <a:xfrm>
          <a:off x="2879021" y="36879"/>
          <a:ext cx="2513696" cy="4045724"/>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kern="1200" dirty="0"/>
            <a:t>MŠMT</a:t>
          </a:r>
        </a:p>
        <a:p>
          <a:pPr marL="0" lvl="0" indent="0" algn="ctr" defTabSz="1066800">
            <a:lnSpc>
              <a:spcPct val="90000"/>
            </a:lnSpc>
            <a:spcBef>
              <a:spcPct val="0"/>
            </a:spcBef>
            <a:spcAft>
              <a:spcPct val="35000"/>
            </a:spcAft>
            <a:buNone/>
          </a:pPr>
          <a:endParaRPr lang="cs-CZ" sz="2400" kern="1200" dirty="0"/>
        </a:p>
        <a:p>
          <a:pPr marL="0" lvl="0" indent="0" algn="ctr" defTabSz="1066800">
            <a:lnSpc>
              <a:spcPct val="90000"/>
            </a:lnSpc>
            <a:spcBef>
              <a:spcPct val="0"/>
            </a:spcBef>
            <a:spcAft>
              <a:spcPct val="35000"/>
            </a:spcAft>
            <a:buNone/>
          </a:pPr>
          <a:r>
            <a:rPr lang="cs-CZ" sz="2400" kern="1200" dirty="0"/>
            <a:t>předběžná kontrola</a:t>
          </a:r>
        </a:p>
        <a:p>
          <a:pPr marL="0" lvl="0" indent="0" algn="ctr" defTabSz="1066800">
            <a:lnSpc>
              <a:spcPct val="90000"/>
            </a:lnSpc>
            <a:spcBef>
              <a:spcPct val="0"/>
            </a:spcBef>
            <a:spcAft>
              <a:spcPct val="35000"/>
            </a:spcAft>
            <a:buNone/>
          </a:pPr>
          <a:endParaRPr lang="cs-CZ" sz="2400" kern="1200" dirty="0"/>
        </a:p>
        <a:p>
          <a:pPr marL="0" lvl="0" indent="0" algn="ctr" defTabSz="1066800">
            <a:lnSpc>
              <a:spcPct val="90000"/>
            </a:lnSpc>
            <a:spcBef>
              <a:spcPct val="0"/>
            </a:spcBef>
            <a:spcAft>
              <a:spcPct val="35000"/>
            </a:spcAft>
            <a:buNone/>
          </a:pPr>
          <a:r>
            <a:rPr lang="cs-CZ" sz="2400" kern="1200" dirty="0"/>
            <a:t>překračuje, nebo nepřekračuje definovaný nárok </a:t>
          </a:r>
          <a:r>
            <a:rPr lang="cs-CZ" sz="2400" kern="1200" dirty="0" err="1"/>
            <a:t>PHmax</a:t>
          </a:r>
          <a:r>
            <a:rPr lang="cs-CZ" sz="2400" kern="1200" dirty="0"/>
            <a:t>?</a:t>
          </a:r>
        </a:p>
      </dsp:txBody>
      <dsp:txXfrm>
        <a:off x="2952645" y="110503"/>
        <a:ext cx="2366448" cy="3898476"/>
      </dsp:txXfrm>
    </dsp:sp>
    <dsp:sp modelId="{8F3150BD-623B-4819-A6F9-278573018E27}">
      <dsp:nvSpPr>
        <dsp:cNvPr id="0" name=""/>
        <dsp:cNvSpPr/>
      </dsp:nvSpPr>
      <dsp:spPr>
        <a:xfrm rot="21583159">
          <a:off x="5546655" y="1812327"/>
          <a:ext cx="326355" cy="47940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cs-CZ" sz="2100" kern="1200"/>
        </a:p>
      </dsp:txBody>
      <dsp:txXfrm>
        <a:off x="5546656" y="1908448"/>
        <a:ext cx="228449" cy="287644"/>
      </dsp:txXfrm>
    </dsp:sp>
    <dsp:sp modelId="{9BA89460-E4BC-4547-A2B8-B534AF9C0939}">
      <dsp:nvSpPr>
        <dsp:cNvPr id="0" name=""/>
        <dsp:cNvSpPr/>
      </dsp:nvSpPr>
      <dsp:spPr>
        <a:xfrm>
          <a:off x="6008475" y="22970"/>
          <a:ext cx="1933092" cy="4045724"/>
        </a:xfrm>
        <a:prstGeom prst="roundRect">
          <a:avLst>
            <a:gd name="adj" fmla="val 10000"/>
          </a:avLst>
        </a:prstGeom>
        <a:solidFill>
          <a:schemeClr val="lt1">
            <a:hueOff val="0"/>
            <a:satOff val="0"/>
            <a:lumOff val="0"/>
            <a:alphaOff val="0"/>
          </a:schemeClr>
        </a:solidFill>
        <a:ln w="158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kern="1200" dirty="0"/>
            <a:t>MŠMT - škola</a:t>
          </a:r>
        </a:p>
        <a:p>
          <a:pPr marL="0" lvl="0" indent="0" algn="ctr" defTabSz="1244600">
            <a:lnSpc>
              <a:spcPct val="90000"/>
            </a:lnSpc>
            <a:spcBef>
              <a:spcPct val="0"/>
            </a:spcBef>
            <a:spcAft>
              <a:spcPct val="35000"/>
            </a:spcAft>
            <a:buNone/>
          </a:pPr>
          <a:endParaRPr lang="cs-CZ" sz="2800" kern="1200" dirty="0"/>
        </a:p>
        <a:p>
          <a:pPr marL="0" lvl="0" indent="0" algn="ctr" defTabSz="1244600">
            <a:lnSpc>
              <a:spcPct val="90000"/>
            </a:lnSpc>
            <a:spcBef>
              <a:spcPct val="0"/>
            </a:spcBef>
            <a:spcAft>
              <a:spcPct val="35000"/>
            </a:spcAft>
            <a:buNone/>
          </a:pPr>
          <a:r>
            <a:rPr lang="cs-CZ" sz="2800" kern="1200" dirty="0"/>
            <a:t>finanční </a:t>
          </a:r>
          <a:r>
            <a:rPr lang="cs-CZ" sz="2800" kern="1200" dirty="0" err="1"/>
            <a:t>prostřed</a:t>
          </a:r>
          <a:r>
            <a:rPr lang="cs-CZ" sz="2800" kern="1200" dirty="0"/>
            <a:t>-</a:t>
          </a:r>
        </a:p>
        <a:p>
          <a:pPr marL="0" lvl="0" indent="0" algn="ctr" defTabSz="1244600">
            <a:lnSpc>
              <a:spcPct val="90000"/>
            </a:lnSpc>
            <a:spcBef>
              <a:spcPct val="0"/>
            </a:spcBef>
            <a:spcAft>
              <a:spcPct val="35000"/>
            </a:spcAft>
            <a:buNone/>
          </a:pPr>
          <a:r>
            <a:rPr lang="cs-CZ" sz="2800" kern="1200" dirty="0" err="1"/>
            <a:t>ky</a:t>
          </a:r>
          <a:r>
            <a:rPr lang="cs-CZ" sz="2800" kern="1200" dirty="0"/>
            <a:t> do </a:t>
          </a:r>
          <a:r>
            <a:rPr lang="cs-CZ" sz="2800" kern="1200" dirty="0" err="1"/>
            <a:t>PHmax</a:t>
          </a:r>
          <a:endParaRPr lang="cs-CZ" sz="2800" kern="1200" dirty="0"/>
        </a:p>
      </dsp:txBody>
      <dsp:txXfrm>
        <a:off x="6065093" y="79588"/>
        <a:ext cx="1819856" cy="393248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00249EF-DC35-4B43-A6BA-C54CE747D33B}" type="datetimeFigureOut">
              <a:rPr lang="cs-CZ"/>
              <a:pPr>
                <a:defRPr/>
              </a:pPr>
              <a:t>21.07.2025</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F54E1BA-3876-46DD-8117-DF67C65BC352}" type="slidenum">
              <a:rPr lang="cs-CZ"/>
              <a:pPr>
                <a:defRPr/>
              </a:pPr>
              <a:t>‹#›</a:t>
            </a:fld>
            <a:endParaRPr lang="cs-CZ"/>
          </a:p>
        </p:txBody>
      </p:sp>
    </p:spTree>
    <p:extLst>
      <p:ext uri="{BB962C8B-B14F-4D97-AF65-F5344CB8AC3E}">
        <p14:creationId xmlns:p14="http://schemas.microsoft.com/office/powerpoint/2010/main" val="1125282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CC0F946-C896-4F9A-A2D5-BDCFEC50DA1C}" type="datetimeFigureOut">
              <a:rPr lang="cs-CZ"/>
              <a:pPr>
                <a:defRPr/>
              </a:pPr>
              <a:t>21.07.2025</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40B020CF-0020-45B5-B904-2CFE268800C5}" type="slidenum">
              <a:rPr lang="cs-CZ"/>
              <a:pPr>
                <a:defRPr/>
              </a:pPr>
              <a:t>‹#›</a:t>
            </a:fld>
            <a:endParaRPr lang="cs-CZ"/>
          </a:p>
        </p:txBody>
      </p:sp>
    </p:spTree>
    <p:extLst>
      <p:ext uri="{BB962C8B-B14F-4D97-AF65-F5344CB8AC3E}">
        <p14:creationId xmlns:p14="http://schemas.microsoft.com/office/powerpoint/2010/main" val="24758305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Zástupný symbol pro obrázek snímku 1"/>
          <p:cNvSpPr>
            <a:spLocks noGrp="1" noRot="1" noChangeAspect="1"/>
          </p:cNvSpPr>
          <p:nvPr>
            <p:ph type="sldImg"/>
          </p:nvPr>
        </p:nvSpPr>
        <p:spPr bwMode="auto">
          <a:noFill/>
          <a:ln>
            <a:solidFill>
              <a:srgbClr val="000000"/>
            </a:solidFill>
            <a:miter lim="800000"/>
            <a:headEnd/>
            <a:tailEnd/>
          </a:ln>
        </p:spPr>
      </p:sp>
      <p:sp>
        <p:nvSpPr>
          <p:cNvPr id="1638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638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5E02E6F-D19D-4500-B740-447D60FBA757}" type="slidenum">
              <a:rPr lang="cs-CZ"/>
              <a:pPr fontAlgn="base">
                <a:spcBef>
                  <a:spcPct val="0"/>
                </a:spcBef>
                <a:spcAft>
                  <a:spcPct val="0"/>
                </a:spcAft>
              </a:pPr>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10</a:t>
            </a:fld>
            <a:endParaRPr lang="cs-CZ" sz="1200">
              <a:latin typeface="Calibri" pitchFamily="34" charset="0"/>
            </a:endParaRPr>
          </a:p>
        </p:txBody>
      </p:sp>
    </p:spTree>
    <p:extLst>
      <p:ext uri="{BB962C8B-B14F-4D97-AF65-F5344CB8AC3E}">
        <p14:creationId xmlns:p14="http://schemas.microsoft.com/office/powerpoint/2010/main" val="63664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11</a:t>
            </a:fld>
            <a:endParaRPr lang="cs-CZ" sz="1200">
              <a:latin typeface="Calibri" pitchFamily="34" charset="0"/>
            </a:endParaRPr>
          </a:p>
        </p:txBody>
      </p:sp>
    </p:spTree>
    <p:extLst>
      <p:ext uri="{BB962C8B-B14F-4D97-AF65-F5344CB8AC3E}">
        <p14:creationId xmlns:p14="http://schemas.microsoft.com/office/powerpoint/2010/main" val="34874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12</a:t>
            </a:fld>
            <a:endParaRPr lang="cs-CZ" sz="1200">
              <a:latin typeface="Calibri" pitchFamily="34" charset="0"/>
            </a:endParaRPr>
          </a:p>
        </p:txBody>
      </p:sp>
    </p:spTree>
    <p:extLst>
      <p:ext uri="{BB962C8B-B14F-4D97-AF65-F5344CB8AC3E}">
        <p14:creationId xmlns:p14="http://schemas.microsoft.com/office/powerpoint/2010/main" val="397380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13</a:t>
            </a:fld>
            <a:endParaRPr lang="cs-CZ" sz="1200">
              <a:latin typeface="Calibri" pitchFamily="34" charset="0"/>
            </a:endParaRPr>
          </a:p>
        </p:txBody>
      </p:sp>
    </p:spTree>
    <p:extLst>
      <p:ext uri="{BB962C8B-B14F-4D97-AF65-F5344CB8AC3E}">
        <p14:creationId xmlns:p14="http://schemas.microsoft.com/office/powerpoint/2010/main" val="2970147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14</a:t>
            </a:fld>
            <a:endParaRPr lang="cs-CZ" sz="1200">
              <a:latin typeface="Calibri" pitchFamily="34" charset="0"/>
            </a:endParaRPr>
          </a:p>
        </p:txBody>
      </p:sp>
    </p:spTree>
    <p:extLst>
      <p:ext uri="{BB962C8B-B14F-4D97-AF65-F5344CB8AC3E}">
        <p14:creationId xmlns:p14="http://schemas.microsoft.com/office/powerpoint/2010/main" val="1480243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15</a:t>
            </a:fld>
            <a:endParaRPr lang="cs-CZ" sz="1200">
              <a:latin typeface="Calibri" pitchFamily="34" charset="0"/>
            </a:endParaRPr>
          </a:p>
        </p:txBody>
      </p:sp>
    </p:spTree>
    <p:extLst>
      <p:ext uri="{BB962C8B-B14F-4D97-AF65-F5344CB8AC3E}">
        <p14:creationId xmlns:p14="http://schemas.microsoft.com/office/powerpoint/2010/main" val="292769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16</a:t>
            </a:fld>
            <a:endParaRPr lang="cs-CZ" sz="1200">
              <a:latin typeface="Calibri" pitchFamily="34" charset="0"/>
            </a:endParaRPr>
          </a:p>
        </p:txBody>
      </p:sp>
    </p:spTree>
    <p:extLst>
      <p:ext uri="{BB962C8B-B14F-4D97-AF65-F5344CB8AC3E}">
        <p14:creationId xmlns:p14="http://schemas.microsoft.com/office/powerpoint/2010/main" val="2284568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17</a:t>
            </a:fld>
            <a:endParaRPr lang="cs-CZ" sz="1200">
              <a:latin typeface="Calibri" pitchFamily="34" charset="0"/>
            </a:endParaRPr>
          </a:p>
        </p:txBody>
      </p:sp>
    </p:spTree>
    <p:extLst>
      <p:ext uri="{BB962C8B-B14F-4D97-AF65-F5344CB8AC3E}">
        <p14:creationId xmlns:p14="http://schemas.microsoft.com/office/powerpoint/2010/main" val="3266438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18</a:t>
            </a:fld>
            <a:endParaRPr lang="cs-CZ" sz="1200">
              <a:latin typeface="Calibri" pitchFamily="34" charset="0"/>
            </a:endParaRPr>
          </a:p>
        </p:txBody>
      </p:sp>
    </p:spTree>
    <p:extLst>
      <p:ext uri="{BB962C8B-B14F-4D97-AF65-F5344CB8AC3E}">
        <p14:creationId xmlns:p14="http://schemas.microsoft.com/office/powerpoint/2010/main" val="723063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19</a:t>
            </a:fld>
            <a:endParaRPr lang="cs-CZ" sz="1200">
              <a:latin typeface="Calibri" pitchFamily="34" charset="0"/>
            </a:endParaRPr>
          </a:p>
        </p:txBody>
      </p:sp>
    </p:spTree>
    <p:extLst>
      <p:ext uri="{BB962C8B-B14F-4D97-AF65-F5344CB8AC3E}">
        <p14:creationId xmlns:p14="http://schemas.microsoft.com/office/powerpoint/2010/main" val="3309889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2</a:t>
            </a:fld>
            <a:endParaRPr lang="cs-CZ" sz="1200">
              <a:latin typeface="Calibri" pitchFamily="34" charset="0"/>
            </a:endParaRPr>
          </a:p>
        </p:txBody>
      </p:sp>
    </p:spTree>
    <p:extLst>
      <p:ext uri="{BB962C8B-B14F-4D97-AF65-F5344CB8AC3E}">
        <p14:creationId xmlns:p14="http://schemas.microsoft.com/office/powerpoint/2010/main" val="227699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20</a:t>
            </a:fld>
            <a:endParaRPr lang="cs-CZ" sz="1200">
              <a:latin typeface="Calibri" pitchFamily="34" charset="0"/>
            </a:endParaRPr>
          </a:p>
        </p:txBody>
      </p:sp>
    </p:spTree>
    <p:extLst>
      <p:ext uri="{BB962C8B-B14F-4D97-AF65-F5344CB8AC3E}">
        <p14:creationId xmlns:p14="http://schemas.microsoft.com/office/powerpoint/2010/main" val="1654566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21</a:t>
            </a:fld>
            <a:endParaRPr lang="cs-CZ" sz="1200">
              <a:latin typeface="Calibri" pitchFamily="34" charset="0"/>
            </a:endParaRPr>
          </a:p>
        </p:txBody>
      </p:sp>
    </p:spTree>
    <p:extLst>
      <p:ext uri="{BB962C8B-B14F-4D97-AF65-F5344CB8AC3E}">
        <p14:creationId xmlns:p14="http://schemas.microsoft.com/office/powerpoint/2010/main" val="542385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22</a:t>
            </a:fld>
            <a:endParaRPr lang="cs-CZ" sz="1200">
              <a:latin typeface="Calibri" pitchFamily="34" charset="0"/>
            </a:endParaRPr>
          </a:p>
        </p:txBody>
      </p:sp>
    </p:spTree>
    <p:extLst>
      <p:ext uri="{BB962C8B-B14F-4D97-AF65-F5344CB8AC3E}">
        <p14:creationId xmlns:p14="http://schemas.microsoft.com/office/powerpoint/2010/main" val="1109062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23</a:t>
            </a:fld>
            <a:endParaRPr lang="cs-CZ" sz="1200">
              <a:latin typeface="Calibri" pitchFamily="34" charset="0"/>
            </a:endParaRPr>
          </a:p>
        </p:txBody>
      </p:sp>
    </p:spTree>
    <p:extLst>
      <p:ext uri="{BB962C8B-B14F-4D97-AF65-F5344CB8AC3E}">
        <p14:creationId xmlns:p14="http://schemas.microsoft.com/office/powerpoint/2010/main" val="2126235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24</a:t>
            </a:fld>
            <a:endParaRPr lang="cs-CZ" sz="1200">
              <a:latin typeface="Calibri" pitchFamily="34" charset="0"/>
            </a:endParaRPr>
          </a:p>
        </p:txBody>
      </p:sp>
    </p:spTree>
    <p:extLst>
      <p:ext uri="{BB962C8B-B14F-4D97-AF65-F5344CB8AC3E}">
        <p14:creationId xmlns:p14="http://schemas.microsoft.com/office/powerpoint/2010/main" val="2584249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29</a:t>
            </a:fld>
            <a:endParaRPr lang="cs-CZ" sz="1200">
              <a:latin typeface="Calibri" pitchFamily="34" charset="0"/>
            </a:endParaRPr>
          </a:p>
        </p:txBody>
      </p:sp>
    </p:spTree>
    <p:extLst>
      <p:ext uri="{BB962C8B-B14F-4D97-AF65-F5344CB8AC3E}">
        <p14:creationId xmlns:p14="http://schemas.microsoft.com/office/powerpoint/2010/main" val="9294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30</a:t>
            </a:fld>
            <a:endParaRPr lang="cs-CZ" sz="1200">
              <a:latin typeface="Calibri" pitchFamily="34" charset="0"/>
            </a:endParaRPr>
          </a:p>
        </p:txBody>
      </p:sp>
    </p:spTree>
    <p:extLst>
      <p:ext uri="{BB962C8B-B14F-4D97-AF65-F5344CB8AC3E}">
        <p14:creationId xmlns:p14="http://schemas.microsoft.com/office/powerpoint/2010/main" val="33582851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31</a:t>
            </a:fld>
            <a:endParaRPr lang="cs-CZ" sz="1200">
              <a:latin typeface="Calibri" pitchFamily="34" charset="0"/>
            </a:endParaRPr>
          </a:p>
        </p:txBody>
      </p:sp>
    </p:spTree>
    <p:extLst>
      <p:ext uri="{BB962C8B-B14F-4D97-AF65-F5344CB8AC3E}">
        <p14:creationId xmlns:p14="http://schemas.microsoft.com/office/powerpoint/2010/main" val="2758413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32</a:t>
            </a:fld>
            <a:endParaRPr lang="cs-CZ" sz="1200">
              <a:latin typeface="Calibri" pitchFamily="34" charset="0"/>
            </a:endParaRPr>
          </a:p>
        </p:txBody>
      </p:sp>
    </p:spTree>
    <p:extLst>
      <p:ext uri="{BB962C8B-B14F-4D97-AF65-F5344CB8AC3E}">
        <p14:creationId xmlns:p14="http://schemas.microsoft.com/office/powerpoint/2010/main" val="3911015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33</a:t>
            </a:fld>
            <a:endParaRPr lang="cs-CZ" sz="1200">
              <a:latin typeface="Calibri" pitchFamily="34" charset="0"/>
            </a:endParaRPr>
          </a:p>
        </p:txBody>
      </p:sp>
    </p:spTree>
    <p:extLst>
      <p:ext uri="{BB962C8B-B14F-4D97-AF65-F5344CB8AC3E}">
        <p14:creationId xmlns:p14="http://schemas.microsoft.com/office/powerpoint/2010/main" val="2038018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3072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cs-CZ"/>
          </a:p>
          <a:p>
            <a:pPr>
              <a:spcBef>
                <a:spcPct val="0"/>
              </a:spcBef>
            </a:pPr>
            <a:endParaRPr lang="cs-CZ"/>
          </a:p>
        </p:txBody>
      </p:sp>
      <p:sp>
        <p:nvSpPr>
          <p:cNvPr id="30724"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A87FD1F-6DB8-48D3-82C7-40B74A0C9C1E}" type="slidenum">
              <a:rPr lang="cs-CZ" sz="1200">
                <a:latin typeface="Calibri" pitchFamily="34" charset="0"/>
              </a:rPr>
              <a:pPr algn="r"/>
              <a:t>3</a:t>
            </a:fld>
            <a:endParaRPr lang="cs-CZ"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34</a:t>
            </a:fld>
            <a:endParaRPr lang="cs-CZ" sz="1200">
              <a:latin typeface="Calibri" pitchFamily="34" charset="0"/>
            </a:endParaRPr>
          </a:p>
        </p:txBody>
      </p:sp>
    </p:spTree>
    <p:extLst>
      <p:ext uri="{BB962C8B-B14F-4D97-AF65-F5344CB8AC3E}">
        <p14:creationId xmlns:p14="http://schemas.microsoft.com/office/powerpoint/2010/main" val="717018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35</a:t>
            </a:fld>
            <a:endParaRPr lang="cs-CZ" sz="1200">
              <a:latin typeface="Calibri" pitchFamily="34" charset="0"/>
            </a:endParaRPr>
          </a:p>
        </p:txBody>
      </p:sp>
    </p:spTree>
    <p:extLst>
      <p:ext uri="{BB962C8B-B14F-4D97-AF65-F5344CB8AC3E}">
        <p14:creationId xmlns:p14="http://schemas.microsoft.com/office/powerpoint/2010/main" val="99958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36</a:t>
            </a:fld>
            <a:endParaRPr lang="cs-CZ" sz="1200">
              <a:latin typeface="Calibri" pitchFamily="34" charset="0"/>
            </a:endParaRPr>
          </a:p>
        </p:txBody>
      </p:sp>
    </p:spTree>
    <p:extLst>
      <p:ext uri="{BB962C8B-B14F-4D97-AF65-F5344CB8AC3E}">
        <p14:creationId xmlns:p14="http://schemas.microsoft.com/office/powerpoint/2010/main" val="728155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37</a:t>
            </a:fld>
            <a:endParaRPr lang="cs-CZ" sz="1200">
              <a:latin typeface="Calibri" pitchFamily="34" charset="0"/>
            </a:endParaRPr>
          </a:p>
        </p:txBody>
      </p:sp>
    </p:spTree>
    <p:extLst>
      <p:ext uri="{BB962C8B-B14F-4D97-AF65-F5344CB8AC3E}">
        <p14:creationId xmlns:p14="http://schemas.microsoft.com/office/powerpoint/2010/main" val="3547414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38</a:t>
            </a:fld>
            <a:endParaRPr lang="cs-CZ" sz="1200">
              <a:latin typeface="Calibri" pitchFamily="34" charset="0"/>
            </a:endParaRPr>
          </a:p>
        </p:txBody>
      </p:sp>
    </p:spTree>
    <p:extLst>
      <p:ext uri="{BB962C8B-B14F-4D97-AF65-F5344CB8AC3E}">
        <p14:creationId xmlns:p14="http://schemas.microsoft.com/office/powerpoint/2010/main" val="1481718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39</a:t>
            </a:fld>
            <a:endParaRPr lang="cs-CZ" sz="1200">
              <a:latin typeface="Calibri" pitchFamily="34" charset="0"/>
            </a:endParaRPr>
          </a:p>
        </p:txBody>
      </p:sp>
    </p:spTree>
    <p:extLst>
      <p:ext uri="{BB962C8B-B14F-4D97-AF65-F5344CB8AC3E}">
        <p14:creationId xmlns:p14="http://schemas.microsoft.com/office/powerpoint/2010/main" val="33634622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40</a:t>
            </a:fld>
            <a:endParaRPr lang="cs-CZ" sz="1200">
              <a:latin typeface="Calibri" pitchFamily="34" charset="0"/>
            </a:endParaRPr>
          </a:p>
        </p:txBody>
      </p:sp>
    </p:spTree>
    <p:extLst>
      <p:ext uri="{BB962C8B-B14F-4D97-AF65-F5344CB8AC3E}">
        <p14:creationId xmlns:p14="http://schemas.microsoft.com/office/powerpoint/2010/main" val="32341008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41</a:t>
            </a:fld>
            <a:endParaRPr lang="cs-CZ" sz="1200">
              <a:latin typeface="Calibri" pitchFamily="34" charset="0"/>
            </a:endParaRPr>
          </a:p>
        </p:txBody>
      </p:sp>
    </p:spTree>
    <p:extLst>
      <p:ext uri="{BB962C8B-B14F-4D97-AF65-F5344CB8AC3E}">
        <p14:creationId xmlns:p14="http://schemas.microsoft.com/office/powerpoint/2010/main" val="8537752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42</a:t>
            </a:fld>
            <a:endParaRPr lang="cs-CZ" sz="1200">
              <a:latin typeface="Calibri" pitchFamily="34" charset="0"/>
            </a:endParaRPr>
          </a:p>
        </p:txBody>
      </p:sp>
    </p:spTree>
    <p:extLst>
      <p:ext uri="{BB962C8B-B14F-4D97-AF65-F5344CB8AC3E}">
        <p14:creationId xmlns:p14="http://schemas.microsoft.com/office/powerpoint/2010/main" val="1222127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43</a:t>
            </a:fld>
            <a:endParaRPr lang="cs-CZ" sz="1200">
              <a:latin typeface="Calibri" pitchFamily="34" charset="0"/>
            </a:endParaRPr>
          </a:p>
        </p:txBody>
      </p:sp>
    </p:spTree>
    <p:extLst>
      <p:ext uri="{BB962C8B-B14F-4D97-AF65-F5344CB8AC3E}">
        <p14:creationId xmlns:p14="http://schemas.microsoft.com/office/powerpoint/2010/main" val="297702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a:t>
            </a:fld>
            <a:endParaRPr lang="cs-CZ" sz="120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44</a:t>
            </a:fld>
            <a:endParaRPr lang="cs-CZ" sz="1200">
              <a:latin typeface="Calibri" pitchFamily="34" charset="0"/>
            </a:endParaRPr>
          </a:p>
        </p:txBody>
      </p:sp>
    </p:spTree>
    <p:extLst>
      <p:ext uri="{BB962C8B-B14F-4D97-AF65-F5344CB8AC3E}">
        <p14:creationId xmlns:p14="http://schemas.microsoft.com/office/powerpoint/2010/main" val="330820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45</a:t>
            </a:fld>
            <a:endParaRPr lang="cs-CZ" sz="1200">
              <a:latin typeface="Calibri" pitchFamily="34" charset="0"/>
            </a:endParaRPr>
          </a:p>
        </p:txBody>
      </p:sp>
    </p:spTree>
    <p:extLst>
      <p:ext uri="{BB962C8B-B14F-4D97-AF65-F5344CB8AC3E}">
        <p14:creationId xmlns:p14="http://schemas.microsoft.com/office/powerpoint/2010/main" val="37283249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46</a:t>
            </a:fld>
            <a:endParaRPr lang="cs-CZ" sz="1200">
              <a:latin typeface="Calibri" pitchFamily="34" charset="0"/>
            </a:endParaRPr>
          </a:p>
        </p:txBody>
      </p:sp>
    </p:spTree>
    <p:extLst>
      <p:ext uri="{BB962C8B-B14F-4D97-AF65-F5344CB8AC3E}">
        <p14:creationId xmlns:p14="http://schemas.microsoft.com/office/powerpoint/2010/main" val="23404239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47</a:t>
            </a:fld>
            <a:endParaRPr lang="cs-CZ" sz="1200">
              <a:latin typeface="Calibri" pitchFamily="34" charset="0"/>
            </a:endParaRPr>
          </a:p>
        </p:txBody>
      </p:sp>
    </p:spTree>
    <p:extLst>
      <p:ext uri="{BB962C8B-B14F-4D97-AF65-F5344CB8AC3E}">
        <p14:creationId xmlns:p14="http://schemas.microsoft.com/office/powerpoint/2010/main" val="2998298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48</a:t>
            </a:fld>
            <a:endParaRPr lang="cs-CZ" sz="1200">
              <a:latin typeface="Calibri" pitchFamily="34" charset="0"/>
            </a:endParaRPr>
          </a:p>
        </p:txBody>
      </p:sp>
    </p:spTree>
    <p:extLst>
      <p:ext uri="{BB962C8B-B14F-4D97-AF65-F5344CB8AC3E}">
        <p14:creationId xmlns:p14="http://schemas.microsoft.com/office/powerpoint/2010/main" val="3347921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49</a:t>
            </a:fld>
            <a:endParaRPr lang="cs-CZ" sz="1200">
              <a:latin typeface="Calibri" pitchFamily="34" charset="0"/>
            </a:endParaRPr>
          </a:p>
        </p:txBody>
      </p:sp>
    </p:spTree>
    <p:extLst>
      <p:ext uri="{BB962C8B-B14F-4D97-AF65-F5344CB8AC3E}">
        <p14:creationId xmlns:p14="http://schemas.microsoft.com/office/powerpoint/2010/main" val="1741931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50</a:t>
            </a:fld>
            <a:endParaRPr lang="cs-CZ" sz="1200">
              <a:latin typeface="Calibri" pitchFamily="34" charset="0"/>
            </a:endParaRPr>
          </a:p>
        </p:txBody>
      </p:sp>
    </p:spTree>
    <p:extLst>
      <p:ext uri="{BB962C8B-B14F-4D97-AF65-F5344CB8AC3E}">
        <p14:creationId xmlns:p14="http://schemas.microsoft.com/office/powerpoint/2010/main" val="1437136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51</a:t>
            </a:fld>
            <a:endParaRPr lang="cs-CZ" sz="1200">
              <a:latin typeface="Calibri" pitchFamily="34" charset="0"/>
            </a:endParaRPr>
          </a:p>
        </p:txBody>
      </p:sp>
    </p:spTree>
    <p:extLst>
      <p:ext uri="{BB962C8B-B14F-4D97-AF65-F5344CB8AC3E}">
        <p14:creationId xmlns:p14="http://schemas.microsoft.com/office/powerpoint/2010/main" val="8772819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52</a:t>
            </a:fld>
            <a:endParaRPr lang="cs-CZ" sz="1200">
              <a:latin typeface="Calibri" pitchFamily="34" charset="0"/>
            </a:endParaRPr>
          </a:p>
        </p:txBody>
      </p:sp>
    </p:spTree>
    <p:extLst>
      <p:ext uri="{BB962C8B-B14F-4D97-AF65-F5344CB8AC3E}">
        <p14:creationId xmlns:p14="http://schemas.microsoft.com/office/powerpoint/2010/main" val="23329019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53</a:t>
            </a:fld>
            <a:endParaRPr lang="cs-CZ" sz="1200">
              <a:latin typeface="Calibri" pitchFamily="34" charset="0"/>
            </a:endParaRPr>
          </a:p>
        </p:txBody>
      </p:sp>
    </p:spTree>
    <p:extLst>
      <p:ext uri="{BB962C8B-B14F-4D97-AF65-F5344CB8AC3E}">
        <p14:creationId xmlns:p14="http://schemas.microsoft.com/office/powerpoint/2010/main" val="3574216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a:t>
            </a:fld>
            <a:endParaRPr lang="cs-CZ" sz="1200">
              <a:latin typeface="Calibri"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54</a:t>
            </a:fld>
            <a:endParaRPr lang="cs-CZ" sz="1200">
              <a:latin typeface="Calibri" pitchFamily="34" charset="0"/>
            </a:endParaRPr>
          </a:p>
        </p:txBody>
      </p:sp>
    </p:spTree>
    <p:extLst>
      <p:ext uri="{BB962C8B-B14F-4D97-AF65-F5344CB8AC3E}">
        <p14:creationId xmlns:p14="http://schemas.microsoft.com/office/powerpoint/2010/main" val="31764740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55</a:t>
            </a:fld>
            <a:endParaRPr lang="cs-CZ" sz="1200">
              <a:latin typeface="Calibri" pitchFamily="34" charset="0"/>
            </a:endParaRPr>
          </a:p>
        </p:txBody>
      </p:sp>
    </p:spTree>
    <p:extLst>
      <p:ext uri="{BB962C8B-B14F-4D97-AF65-F5344CB8AC3E}">
        <p14:creationId xmlns:p14="http://schemas.microsoft.com/office/powerpoint/2010/main" val="11935912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56</a:t>
            </a:fld>
            <a:endParaRPr lang="cs-CZ" sz="1200">
              <a:latin typeface="Calibri" pitchFamily="34" charset="0"/>
            </a:endParaRPr>
          </a:p>
        </p:txBody>
      </p:sp>
    </p:spTree>
    <p:extLst>
      <p:ext uri="{BB962C8B-B14F-4D97-AF65-F5344CB8AC3E}">
        <p14:creationId xmlns:p14="http://schemas.microsoft.com/office/powerpoint/2010/main" val="25417063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57</a:t>
            </a:fld>
            <a:endParaRPr lang="cs-CZ" sz="1200" dirty="0">
              <a:latin typeface="Calibri" pitchFamily="34" charset="0"/>
            </a:endParaRPr>
          </a:p>
        </p:txBody>
      </p:sp>
    </p:spTree>
    <p:extLst>
      <p:ext uri="{BB962C8B-B14F-4D97-AF65-F5344CB8AC3E}">
        <p14:creationId xmlns:p14="http://schemas.microsoft.com/office/powerpoint/2010/main" val="24095244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58</a:t>
            </a:fld>
            <a:endParaRPr lang="cs-CZ" sz="1200" dirty="0">
              <a:latin typeface="Calibri" pitchFamily="34" charset="0"/>
            </a:endParaRPr>
          </a:p>
        </p:txBody>
      </p:sp>
    </p:spTree>
    <p:extLst>
      <p:ext uri="{BB962C8B-B14F-4D97-AF65-F5344CB8AC3E}">
        <p14:creationId xmlns:p14="http://schemas.microsoft.com/office/powerpoint/2010/main" val="3529681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59</a:t>
            </a:fld>
            <a:endParaRPr lang="cs-CZ" sz="1200" dirty="0">
              <a:latin typeface="Calibri" pitchFamily="34" charset="0"/>
            </a:endParaRPr>
          </a:p>
        </p:txBody>
      </p:sp>
    </p:spTree>
    <p:extLst>
      <p:ext uri="{BB962C8B-B14F-4D97-AF65-F5344CB8AC3E}">
        <p14:creationId xmlns:p14="http://schemas.microsoft.com/office/powerpoint/2010/main" val="207784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60</a:t>
            </a:fld>
            <a:endParaRPr lang="cs-CZ" sz="1200">
              <a:latin typeface="Calibri" pitchFamily="34" charset="0"/>
            </a:endParaRPr>
          </a:p>
        </p:txBody>
      </p:sp>
    </p:spTree>
    <p:extLst>
      <p:ext uri="{BB962C8B-B14F-4D97-AF65-F5344CB8AC3E}">
        <p14:creationId xmlns:p14="http://schemas.microsoft.com/office/powerpoint/2010/main" val="3456113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61</a:t>
            </a:fld>
            <a:endParaRPr lang="cs-CZ" sz="1200">
              <a:latin typeface="Calibri" pitchFamily="34" charset="0"/>
            </a:endParaRPr>
          </a:p>
        </p:txBody>
      </p:sp>
    </p:spTree>
    <p:extLst>
      <p:ext uri="{BB962C8B-B14F-4D97-AF65-F5344CB8AC3E}">
        <p14:creationId xmlns:p14="http://schemas.microsoft.com/office/powerpoint/2010/main" val="1930581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62</a:t>
            </a:fld>
            <a:endParaRPr lang="cs-CZ" sz="1200">
              <a:latin typeface="Calibri" pitchFamily="34" charset="0"/>
            </a:endParaRPr>
          </a:p>
        </p:txBody>
      </p:sp>
    </p:spTree>
    <p:extLst>
      <p:ext uri="{BB962C8B-B14F-4D97-AF65-F5344CB8AC3E}">
        <p14:creationId xmlns:p14="http://schemas.microsoft.com/office/powerpoint/2010/main" val="24505356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63</a:t>
            </a:fld>
            <a:endParaRPr lang="cs-CZ" sz="1200">
              <a:latin typeface="Calibri" pitchFamily="34" charset="0"/>
            </a:endParaRPr>
          </a:p>
        </p:txBody>
      </p:sp>
    </p:spTree>
    <p:extLst>
      <p:ext uri="{BB962C8B-B14F-4D97-AF65-F5344CB8AC3E}">
        <p14:creationId xmlns:p14="http://schemas.microsoft.com/office/powerpoint/2010/main" val="231174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a:t>
            </a:fld>
            <a:endParaRPr lang="cs-CZ" sz="1200">
              <a:latin typeface="Calibri"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64</a:t>
            </a:fld>
            <a:endParaRPr lang="cs-CZ" sz="1200">
              <a:latin typeface="Calibri" pitchFamily="34" charset="0"/>
            </a:endParaRPr>
          </a:p>
        </p:txBody>
      </p:sp>
    </p:spTree>
    <p:extLst>
      <p:ext uri="{BB962C8B-B14F-4D97-AF65-F5344CB8AC3E}">
        <p14:creationId xmlns:p14="http://schemas.microsoft.com/office/powerpoint/2010/main" val="30748620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65</a:t>
            </a:fld>
            <a:endParaRPr lang="cs-CZ" sz="1200">
              <a:latin typeface="Calibri" pitchFamily="34" charset="0"/>
            </a:endParaRPr>
          </a:p>
        </p:txBody>
      </p:sp>
    </p:spTree>
    <p:extLst>
      <p:ext uri="{BB962C8B-B14F-4D97-AF65-F5344CB8AC3E}">
        <p14:creationId xmlns:p14="http://schemas.microsoft.com/office/powerpoint/2010/main" val="106551031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66</a:t>
            </a:fld>
            <a:endParaRPr lang="cs-CZ" sz="1200">
              <a:latin typeface="Calibri" pitchFamily="34" charset="0"/>
            </a:endParaRPr>
          </a:p>
        </p:txBody>
      </p:sp>
    </p:spTree>
    <p:extLst>
      <p:ext uri="{BB962C8B-B14F-4D97-AF65-F5344CB8AC3E}">
        <p14:creationId xmlns:p14="http://schemas.microsoft.com/office/powerpoint/2010/main" val="9645166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67</a:t>
            </a:fld>
            <a:endParaRPr lang="cs-CZ" sz="1200">
              <a:latin typeface="Calibri" pitchFamily="34" charset="0"/>
            </a:endParaRPr>
          </a:p>
        </p:txBody>
      </p:sp>
    </p:spTree>
    <p:extLst>
      <p:ext uri="{BB962C8B-B14F-4D97-AF65-F5344CB8AC3E}">
        <p14:creationId xmlns:p14="http://schemas.microsoft.com/office/powerpoint/2010/main" val="27644672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68</a:t>
            </a:fld>
            <a:endParaRPr lang="cs-CZ" sz="1200">
              <a:latin typeface="Calibri" pitchFamily="34" charset="0"/>
            </a:endParaRPr>
          </a:p>
        </p:txBody>
      </p:sp>
    </p:spTree>
    <p:extLst>
      <p:ext uri="{BB962C8B-B14F-4D97-AF65-F5344CB8AC3E}">
        <p14:creationId xmlns:p14="http://schemas.microsoft.com/office/powerpoint/2010/main" val="37236193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69</a:t>
            </a:fld>
            <a:endParaRPr lang="cs-CZ" sz="1200">
              <a:latin typeface="Calibri" pitchFamily="34" charset="0"/>
            </a:endParaRPr>
          </a:p>
        </p:txBody>
      </p:sp>
    </p:spTree>
    <p:extLst>
      <p:ext uri="{BB962C8B-B14F-4D97-AF65-F5344CB8AC3E}">
        <p14:creationId xmlns:p14="http://schemas.microsoft.com/office/powerpoint/2010/main" val="4818635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70</a:t>
            </a:fld>
            <a:endParaRPr lang="cs-CZ" sz="1200">
              <a:latin typeface="Calibri" pitchFamily="34" charset="0"/>
            </a:endParaRPr>
          </a:p>
        </p:txBody>
      </p:sp>
    </p:spTree>
    <p:extLst>
      <p:ext uri="{BB962C8B-B14F-4D97-AF65-F5344CB8AC3E}">
        <p14:creationId xmlns:p14="http://schemas.microsoft.com/office/powerpoint/2010/main" val="129212370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71</a:t>
            </a:fld>
            <a:endParaRPr lang="cs-CZ" sz="1200">
              <a:latin typeface="Calibri" pitchFamily="34" charset="0"/>
            </a:endParaRPr>
          </a:p>
        </p:txBody>
      </p:sp>
    </p:spTree>
    <p:extLst>
      <p:ext uri="{BB962C8B-B14F-4D97-AF65-F5344CB8AC3E}">
        <p14:creationId xmlns:p14="http://schemas.microsoft.com/office/powerpoint/2010/main" val="22512488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72</a:t>
            </a:fld>
            <a:endParaRPr lang="cs-CZ" sz="1200">
              <a:latin typeface="Calibri" pitchFamily="34" charset="0"/>
            </a:endParaRPr>
          </a:p>
        </p:txBody>
      </p:sp>
    </p:spTree>
    <p:extLst>
      <p:ext uri="{BB962C8B-B14F-4D97-AF65-F5344CB8AC3E}">
        <p14:creationId xmlns:p14="http://schemas.microsoft.com/office/powerpoint/2010/main" val="215906752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73</a:t>
            </a:fld>
            <a:endParaRPr lang="cs-CZ" sz="1200">
              <a:latin typeface="Calibri" pitchFamily="34" charset="0"/>
            </a:endParaRPr>
          </a:p>
        </p:txBody>
      </p:sp>
    </p:spTree>
    <p:extLst>
      <p:ext uri="{BB962C8B-B14F-4D97-AF65-F5344CB8AC3E}">
        <p14:creationId xmlns:p14="http://schemas.microsoft.com/office/powerpoint/2010/main" val="233756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a:t>
            </a:fld>
            <a:endParaRPr lang="cs-CZ" sz="1200">
              <a:latin typeface="Calibri"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74</a:t>
            </a:fld>
            <a:endParaRPr lang="cs-CZ" sz="1200">
              <a:latin typeface="Calibri" pitchFamily="34" charset="0"/>
            </a:endParaRPr>
          </a:p>
        </p:txBody>
      </p:sp>
    </p:spTree>
    <p:extLst>
      <p:ext uri="{BB962C8B-B14F-4D97-AF65-F5344CB8AC3E}">
        <p14:creationId xmlns:p14="http://schemas.microsoft.com/office/powerpoint/2010/main" val="13531395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75</a:t>
            </a:fld>
            <a:endParaRPr lang="cs-CZ" sz="1200">
              <a:latin typeface="Calibri" pitchFamily="34" charset="0"/>
            </a:endParaRPr>
          </a:p>
        </p:txBody>
      </p:sp>
    </p:spTree>
    <p:extLst>
      <p:ext uri="{BB962C8B-B14F-4D97-AF65-F5344CB8AC3E}">
        <p14:creationId xmlns:p14="http://schemas.microsoft.com/office/powerpoint/2010/main" val="15709021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76</a:t>
            </a:fld>
            <a:endParaRPr lang="cs-CZ" sz="1200">
              <a:latin typeface="Calibri" pitchFamily="34" charset="0"/>
            </a:endParaRPr>
          </a:p>
        </p:txBody>
      </p:sp>
    </p:spTree>
    <p:extLst>
      <p:ext uri="{BB962C8B-B14F-4D97-AF65-F5344CB8AC3E}">
        <p14:creationId xmlns:p14="http://schemas.microsoft.com/office/powerpoint/2010/main" val="23780385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77</a:t>
            </a:fld>
            <a:endParaRPr lang="cs-CZ" sz="1200">
              <a:latin typeface="Calibri" pitchFamily="34" charset="0"/>
            </a:endParaRPr>
          </a:p>
        </p:txBody>
      </p:sp>
    </p:spTree>
    <p:extLst>
      <p:ext uri="{BB962C8B-B14F-4D97-AF65-F5344CB8AC3E}">
        <p14:creationId xmlns:p14="http://schemas.microsoft.com/office/powerpoint/2010/main" val="19440097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78</a:t>
            </a:fld>
            <a:endParaRPr lang="cs-CZ" sz="1200">
              <a:latin typeface="Calibri" pitchFamily="34" charset="0"/>
            </a:endParaRPr>
          </a:p>
        </p:txBody>
      </p:sp>
    </p:spTree>
    <p:extLst>
      <p:ext uri="{BB962C8B-B14F-4D97-AF65-F5344CB8AC3E}">
        <p14:creationId xmlns:p14="http://schemas.microsoft.com/office/powerpoint/2010/main" val="37566152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79</a:t>
            </a:fld>
            <a:endParaRPr lang="cs-CZ" sz="1200">
              <a:latin typeface="Calibri" pitchFamily="34" charset="0"/>
            </a:endParaRPr>
          </a:p>
        </p:txBody>
      </p:sp>
    </p:spTree>
    <p:extLst>
      <p:ext uri="{BB962C8B-B14F-4D97-AF65-F5344CB8AC3E}">
        <p14:creationId xmlns:p14="http://schemas.microsoft.com/office/powerpoint/2010/main" val="21866141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80</a:t>
            </a:fld>
            <a:endParaRPr lang="cs-CZ" sz="1200">
              <a:latin typeface="Calibri" pitchFamily="34" charset="0"/>
            </a:endParaRPr>
          </a:p>
        </p:txBody>
      </p:sp>
    </p:spTree>
    <p:extLst>
      <p:ext uri="{BB962C8B-B14F-4D97-AF65-F5344CB8AC3E}">
        <p14:creationId xmlns:p14="http://schemas.microsoft.com/office/powerpoint/2010/main" val="21391918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81</a:t>
            </a:fld>
            <a:endParaRPr lang="cs-CZ" sz="1200">
              <a:latin typeface="Calibri" pitchFamily="34" charset="0"/>
            </a:endParaRPr>
          </a:p>
        </p:txBody>
      </p:sp>
    </p:spTree>
    <p:extLst>
      <p:ext uri="{BB962C8B-B14F-4D97-AF65-F5344CB8AC3E}">
        <p14:creationId xmlns:p14="http://schemas.microsoft.com/office/powerpoint/2010/main" val="6344253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Zástupný symbol pro obrázek snímku 1"/>
          <p:cNvSpPr>
            <a:spLocks noGrp="1" noRot="1" noChangeAspect="1"/>
          </p:cNvSpPr>
          <p:nvPr>
            <p:ph type="sldImg"/>
          </p:nvPr>
        </p:nvSpPr>
        <p:spPr bwMode="auto">
          <a:noFill/>
          <a:ln>
            <a:solidFill>
              <a:srgbClr val="000000"/>
            </a:solidFill>
            <a:miter lim="800000"/>
            <a:headEnd/>
            <a:tailEnd/>
          </a:ln>
        </p:spPr>
      </p:sp>
      <p:sp>
        <p:nvSpPr>
          <p:cNvPr id="26626"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6627"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7BDE46-2E6F-4945-AA47-81E7E9F6B7F0}" type="slidenum">
              <a:rPr lang="cs-CZ"/>
              <a:pPr fontAlgn="base">
                <a:spcBef>
                  <a:spcPct val="0"/>
                </a:spcBef>
                <a:spcAft>
                  <a:spcPct val="0"/>
                </a:spcAft>
              </a:pPr>
              <a:t>82</a:t>
            </a:fld>
            <a:endParaRPr lang="cs-CZ"/>
          </a:p>
        </p:txBody>
      </p:sp>
    </p:spTree>
    <p:extLst>
      <p:ext uri="{BB962C8B-B14F-4D97-AF65-F5344CB8AC3E}">
        <p14:creationId xmlns:p14="http://schemas.microsoft.com/office/powerpoint/2010/main" val="147663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8</a:t>
            </a:fld>
            <a:endParaRPr lang="cs-CZ" sz="1200">
              <a:latin typeface="Calibri" pitchFamily="34" charset="0"/>
            </a:endParaRPr>
          </a:p>
        </p:txBody>
      </p:sp>
    </p:spTree>
    <p:extLst>
      <p:ext uri="{BB962C8B-B14F-4D97-AF65-F5344CB8AC3E}">
        <p14:creationId xmlns:p14="http://schemas.microsoft.com/office/powerpoint/2010/main" val="232093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2867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28676" name="Zástupný symbol pro číslo snímku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23FEFD1-F0BB-40DB-873D-FD7DE031D4FA}" type="slidenum">
              <a:rPr lang="cs-CZ" sz="1200">
                <a:latin typeface="Calibri" pitchFamily="34" charset="0"/>
              </a:rPr>
              <a:pPr algn="r"/>
              <a:t>9</a:t>
            </a:fld>
            <a:endParaRPr lang="cs-CZ" sz="1200">
              <a:latin typeface="Calibri" pitchFamily="34" charset="0"/>
            </a:endParaRPr>
          </a:p>
        </p:txBody>
      </p:sp>
    </p:spTree>
    <p:extLst>
      <p:ext uri="{BB962C8B-B14F-4D97-AF65-F5344CB8AC3E}">
        <p14:creationId xmlns:p14="http://schemas.microsoft.com/office/powerpoint/2010/main" val="2624028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F80ED2CD-5640-47C7-9BE3-5444DB0A3E32}" type="slidenum">
              <a:rPr lang="cs-CZ" smtClean="0"/>
              <a:pPr>
                <a:defRPr/>
              </a:pPr>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22FC554A-13A6-431A-959F-758ABACDA2D0}" type="slidenum">
              <a:rPr lang="cs-CZ" smtClean="0"/>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07AB4E92-2F6D-4714-B389-5099512E5A50}" type="slidenum">
              <a:rPr lang="cs-CZ" smtClean="0"/>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D5904C6E-634E-485A-B280-3B8C1F93F1E1}" type="slidenum">
              <a:rPr lang="cs-CZ" smtClean="0"/>
              <a:pPr>
                <a:defRPr/>
              </a:pPr>
              <a:t>‹#›</a:t>
            </a:fld>
            <a:endParaRPr lang="cs-CZ"/>
          </a:p>
        </p:txBody>
      </p:sp>
      <p:sp>
        <p:nvSpPr>
          <p:cNvPr id="8" name="Title 7"/>
          <p:cNvSpPr>
            <a:spLocks noGrp="1"/>
          </p:cNvSpPr>
          <p:nvPr>
            <p:ph type="title"/>
          </p:nvPr>
        </p:nvSpPr>
        <p:spPr/>
        <p:txBody>
          <a:bodyPr/>
          <a:lstStyle/>
          <a:p>
            <a:r>
              <a:rPr lang="cs-CZ"/>
              <a:t>Kliknutím lze upravit styl.</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pPr>
              <a:defRPr/>
            </a:pPr>
            <a:endParaRPr lang="cs-CZ"/>
          </a:p>
        </p:txBody>
      </p:sp>
      <p:sp>
        <p:nvSpPr>
          <p:cNvPr id="5" name="Footer Placeholder 4"/>
          <p:cNvSpPr>
            <a:spLocks noGrp="1"/>
          </p:cNvSpPr>
          <p:nvPr>
            <p:ph type="ftr" sz="quarter" idx="11"/>
          </p:nvPr>
        </p:nvSpPr>
        <p:spPr/>
        <p:txBody>
          <a:bodyPr/>
          <a:lstStyle/>
          <a:p>
            <a:pPr>
              <a:defRPr/>
            </a:pPr>
            <a:endParaRPr lang="cs-CZ"/>
          </a:p>
        </p:txBody>
      </p:sp>
      <p:sp>
        <p:nvSpPr>
          <p:cNvPr id="6" name="Slide Number Placeholder 5"/>
          <p:cNvSpPr>
            <a:spLocks noGrp="1"/>
          </p:cNvSpPr>
          <p:nvPr>
            <p:ph type="sldNum" sz="quarter" idx="12"/>
          </p:nvPr>
        </p:nvSpPr>
        <p:spPr/>
        <p:txBody>
          <a:bodyPr/>
          <a:lstStyle/>
          <a:p>
            <a:pPr>
              <a:defRPr/>
            </a:pPr>
            <a:fld id="{8282D639-FC5D-4FEF-974D-67B32D3CFFC7}" type="slidenum">
              <a:rPr lang="cs-CZ" smtClean="0"/>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A0DD7786-A3E1-4F5A-8717-06B353FAB306}" type="slidenum">
              <a:rPr lang="cs-CZ" smtClean="0"/>
              <a:pPr>
                <a:defRPr/>
              </a:pPr>
              <a:t>‹#›</a:t>
            </a:fld>
            <a:endParaRPr lang="cs-CZ"/>
          </a:p>
        </p:txBody>
      </p:sp>
      <p:sp>
        <p:nvSpPr>
          <p:cNvPr id="8" name="Title 7"/>
          <p:cNvSpPr>
            <a:spLocks noGrp="1"/>
          </p:cNvSpPr>
          <p:nvPr>
            <p:ph type="title"/>
          </p:nvPr>
        </p:nvSpPr>
        <p:spPr/>
        <p:txBody>
          <a:bodyPr/>
          <a:lstStyle/>
          <a:p>
            <a:r>
              <a:rPr lang="cs-CZ"/>
              <a:t>Kliknutím lze upravit styl.</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cs-CZ"/>
              <a:t>Kliknutím lze upravit styly předlohy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cs-CZ"/>
          </a:p>
        </p:txBody>
      </p:sp>
      <p:sp>
        <p:nvSpPr>
          <p:cNvPr id="8" name="Footer Placeholder 7"/>
          <p:cNvSpPr>
            <a:spLocks noGrp="1"/>
          </p:cNvSpPr>
          <p:nvPr>
            <p:ph type="ftr" sz="quarter" idx="11"/>
          </p:nvPr>
        </p:nvSpPr>
        <p:spPr/>
        <p:txBody>
          <a:bodyPr/>
          <a:lstStyle/>
          <a:p>
            <a:pPr>
              <a:defRPr/>
            </a:pPr>
            <a:endParaRPr lang="cs-CZ"/>
          </a:p>
        </p:txBody>
      </p:sp>
      <p:sp>
        <p:nvSpPr>
          <p:cNvPr id="9" name="Slide Number Placeholder 8"/>
          <p:cNvSpPr>
            <a:spLocks noGrp="1"/>
          </p:cNvSpPr>
          <p:nvPr>
            <p:ph type="sldNum" sz="quarter" idx="12"/>
          </p:nvPr>
        </p:nvSpPr>
        <p:spPr/>
        <p:txBody>
          <a:bodyPr/>
          <a:lstStyle/>
          <a:p>
            <a:pPr>
              <a:defRPr/>
            </a:pPr>
            <a:fld id="{78BF443F-2108-4698-A674-68E99B75403A}" type="slidenum">
              <a:rPr lang="cs-CZ" smtClean="0"/>
              <a:pPr>
                <a:defRPr/>
              </a:pPr>
              <a:t>‹#›</a:t>
            </a:fld>
            <a:endParaRPr lang="cs-CZ"/>
          </a:p>
        </p:txBody>
      </p:sp>
      <p:sp>
        <p:nvSpPr>
          <p:cNvPr id="10" name="Title 9"/>
          <p:cNvSpPr>
            <a:spLocks noGrp="1"/>
          </p:cNvSpPr>
          <p:nvPr>
            <p:ph type="title"/>
          </p:nvPr>
        </p:nvSpPr>
        <p:spPr/>
        <p:txBody>
          <a:bodyPr/>
          <a:lstStyle/>
          <a:p>
            <a:r>
              <a:rPr lang="cs-CZ"/>
              <a:t>Kliknutím lze upravit styl.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cs-CZ"/>
          </a:p>
        </p:txBody>
      </p:sp>
      <p:sp>
        <p:nvSpPr>
          <p:cNvPr id="4" name="Footer Placeholder 3"/>
          <p:cNvSpPr>
            <a:spLocks noGrp="1"/>
          </p:cNvSpPr>
          <p:nvPr>
            <p:ph type="ftr" sz="quarter" idx="11"/>
          </p:nvPr>
        </p:nvSpPr>
        <p:spPr/>
        <p:txBody>
          <a:bodyPr/>
          <a:lstStyle/>
          <a:p>
            <a:pPr>
              <a:defRPr/>
            </a:pPr>
            <a:endParaRPr lang="cs-CZ"/>
          </a:p>
        </p:txBody>
      </p:sp>
      <p:sp>
        <p:nvSpPr>
          <p:cNvPr id="5" name="Slide Number Placeholder 4"/>
          <p:cNvSpPr>
            <a:spLocks noGrp="1"/>
          </p:cNvSpPr>
          <p:nvPr>
            <p:ph type="sldNum" sz="quarter" idx="12"/>
          </p:nvPr>
        </p:nvSpPr>
        <p:spPr/>
        <p:txBody>
          <a:bodyPr/>
          <a:lstStyle/>
          <a:p>
            <a:pPr>
              <a:defRPr/>
            </a:pPr>
            <a:fld id="{34DB59B2-75CA-4144-B2DA-8A8F67163DCA}" type="slidenum">
              <a:rPr lang="cs-CZ" smtClean="0"/>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p>
        </p:txBody>
      </p:sp>
      <p:sp>
        <p:nvSpPr>
          <p:cNvPr id="3" name="Footer Placeholder 2"/>
          <p:cNvSpPr>
            <a:spLocks noGrp="1"/>
          </p:cNvSpPr>
          <p:nvPr>
            <p:ph type="ftr" sz="quarter" idx="11"/>
          </p:nvPr>
        </p:nvSpPr>
        <p:spPr/>
        <p:txBody>
          <a:bodyPr/>
          <a:lstStyle/>
          <a:p>
            <a:pPr>
              <a:defRPr/>
            </a:pPr>
            <a:endParaRPr lang="cs-CZ"/>
          </a:p>
        </p:txBody>
      </p:sp>
      <p:sp>
        <p:nvSpPr>
          <p:cNvPr id="4" name="Slide Number Placeholder 3"/>
          <p:cNvSpPr>
            <a:spLocks noGrp="1"/>
          </p:cNvSpPr>
          <p:nvPr>
            <p:ph type="sldNum" sz="quarter" idx="12"/>
          </p:nvPr>
        </p:nvSpPr>
        <p:spPr/>
        <p:txBody>
          <a:bodyPr/>
          <a:lstStyle/>
          <a:p>
            <a:pPr>
              <a:defRPr/>
            </a:pPr>
            <a:fld id="{15566E08-6ACB-48F2-9533-C370E13795B6}" type="slidenum">
              <a:rPr lang="cs-CZ" smtClean="0"/>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E6CEAAA8-D335-4E16-9F89-48BDC885AD73}" type="slidenum">
              <a:rPr lang="cs-CZ" smtClean="0"/>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pPr>
              <a:defRPr/>
            </a:pPr>
            <a:endParaRPr lang="cs-CZ"/>
          </a:p>
        </p:txBody>
      </p:sp>
      <p:sp>
        <p:nvSpPr>
          <p:cNvPr id="6" name="Footer Placeholder 5"/>
          <p:cNvSpPr>
            <a:spLocks noGrp="1"/>
          </p:cNvSpPr>
          <p:nvPr>
            <p:ph type="ftr" sz="quarter" idx="11"/>
          </p:nvPr>
        </p:nvSpPr>
        <p:spPr/>
        <p:txBody>
          <a:bodyPr/>
          <a:lstStyle/>
          <a:p>
            <a:pPr>
              <a:defRPr/>
            </a:pPr>
            <a:endParaRPr lang="cs-CZ"/>
          </a:p>
        </p:txBody>
      </p:sp>
      <p:sp>
        <p:nvSpPr>
          <p:cNvPr id="7" name="Slide Number Placeholder 6"/>
          <p:cNvSpPr>
            <a:spLocks noGrp="1"/>
          </p:cNvSpPr>
          <p:nvPr>
            <p:ph type="sldNum" sz="quarter" idx="12"/>
          </p:nvPr>
        </p:nvSpPr>
        <p:spPr/>
        <p:txBody>
          <a:bodyPr/>
          <a:lstStyle/>
          <a:p>
            <a:pPr>
              <a:defRPr/>
            </a:pPr>
            <a:fld id="{950661B1-C7B2-4384-A20B-946E35479BCE}" type="slidenum">
              <a:rPr lang="cs-CZ" smtClean="0"/>
              <a:pPr>
                <a:defRPr/>
              </a:pPr>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a:t>Kliknutím lze upravit styl.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cs-CZ"/>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D264AE95-1582-40D7-8D48-32AD1DD390AF}" type="slidenum">
              <a:rPr lang="cs-CZ" smtClean="0"/>
              <a:pPr>
                <a:defRPr/>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mfcr.cz/cs/rozpoctova-politika/statni-rozpocet/legislativa-statniho-rozpoctu/2023/metodicke-doporuceni-k-fksp-po-1-1-2024-54227"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dnadpis 1"/>
          <p:cNvSpPr>
            <a:spLocks noGrp="1"/>
          </p:cNvSpPr>
          <p:nvPr>
            <p:ph type="subTitle" idx="1"/>
          </p:nvPr>
        </p:nvSpPr>
        <p:spPr>
          <a:xfrm>
            <a:off x="1753495" y="3933056"/>
            <a:ext cx="5637010" cy="864096"/>
          </a:xfrm>
        </p:spPr>
        <p:txBody>
          <a:bodyPr>
            <a:normAutofit/>
          </a:bodyPr>
          <a:lstStyle/>
          <a:p>
            <a:pPr algn="ctr"/>
            <a:r>
              <a:rPr lang="cs-CZ" sz="3200" b="1" dirty="0"/>
              <a:t> Petra Schwarzová</a:t>
            </a:r>
            <a:endParaRPr lang="cs-CZ" sz="3200" dirty="0"/>
          </a:p>
        </p:txBody>
      </p:sp>
      <p:sp>
        <p:nvSpPr>
          <p:cNvPr id="6" name="Zástupný symbol pro zápatí 5"/>
          <p:cNvSpPr>
            <a:spLocks noGrp="1"/>
          </p:cNvSpPr>
          <p:nvPr>
            <p:ph type="ftr" sz="quarter" idx="11"/>
          </p:nvPr>
        </p:nvSpPr>
        <p:spPr>
          <a:xfrm>
            <a:off x="250825" y="5949950"/>
            <a:ext cx="8497888" cy="771525"/>
          </a:xfrm>
        </p:spPr>
        <p:txBody>
          <a:bodyPr/>
          <a:lstStyle/>
          <a:p>
            <a:pPr algn="ctr">
              <a:defRPr/>
            </a:pPr>
            <a:endParaRPr lang="cs-CZ" sz="1800" b="0" dirty="0">
              <a:solidFill>
                <a:schemeClr val="tx1"/>
              </a:solidFill>
            </a:endParaRPr>
          </a:p>
        </p:txBody>
      </p:sp>
      <p:sp>
        <p:nvSpPr>
          <p:cNvPr id="15361" name="Nadpis 1"/>
          <p:cNvSpPr>
            <a:spLocks noGrp="1"/>
          </p:cNvSpPr>
          <p:nvPr>
            <p:ph type="ctrTitle"/>
          </p:nvPr>
        </p:nvSpPr>
        <p:spPr>
          <a:xfrm>
            <a:off x="685800" y="692696"/>
            <a:ext cx="7772400" cy="4752527"/>
          </a:xfrm>
        </p:spPr>
        <p:txBody>
          <a:bodyPr/>
          <a:lstStyle/>
          <a:p>
            <a:pPr marL="182880" indent="0" algn="ctr">
              <a:buNone/>
            </a:pPr>
            <a:br>
              <a:rPr lang="cs-CZ" sz="3200" b="1" dirty="0">
                <a:solidFill>
                  <a:schemeClr val="tx1">
                    <a:lumMod val="95000"/>
                    <a:lumOff val="5000"/>
                  </a:schemeClr>
                </a:solidFill>
                <a:effectLst/>
              </a:rPr>
            </a:br>
            <a:br>
              <a:rPr lang="cs-CZ" sz="3200" b="1" dirty="0">
                <a:solidFill>
                  <a:schemeClr val="tx1">
                    <a:lumMod val="95000"/>
                    <a:lumOff val="5000"/>
                  </a:schemeClr>
                </a:solidFill>
                <a:effectLst/>
              </a:rPr>
            </a:br>
            <a:r>
              <a:rPr lang="cs-CZ" sz="3200" b="1" dirty="0">
                <a:solidFill>
                  <a:schemeClr val="tx1">
                    <a:lumMod val="95000"/>
                    <a:lumOff val="5000"/>
                  </a:schemeClr>
                </a:solidFill>
                <a:effectLst/>
              </a:rPr>
              <a:t>Financování školství aktuálně</a:t>
            </a:r>
            <a:br>
              <a:rPr lang="cs-CZ" sz="3200" b="1" dirty="0">
                <a:solidFill>
                  <a:schemeClr val="tx1">
                    <a:lumMod val="95000"/>
                    <a:lumOff val="5000"/>
                  </a:schemeClr>
                </a:solidFill>
                <a:effectLst/>
              </a:rPr>
            </a:br>
            <a:r>
              <a:rPr lang="cs-CZ" sz="3200" b="1" dirty="0">
                <a:solidFill>
                  <a:schemeClr val="tx1">
                    <a:lumMod val="95000"/>
                    <a:lumOff val="5000"/>
                  </a:schemeClr>
                </a:solidFill>
                <a:effectLst/>
              </a:rPr>
              <a:t>změny i </a:t>
            </a:r>
            <a:r>
              <a:rPr lang="cs-CZ" sz="3200" b="1" dirty="0" err="1">
                <a:solidFill>
                  <a:schemeClr val="tx1">
                    <a:lumMod val="95000"/>
                    <a:lumOff val="5000"/>
                  </a:schemeClr>
                </a:solidFill>
                <a:effectLst/>
              </a:rPr>
              <a:t>nezměny</a:t>
            </a:r>
            <a:r>
              <a:rPr lang="cs-CZ" sz="3200" b="1" dirty="0">
                <a:solidFill>
                  <a:schemeClr val="tx1">
                    <a:lumMod val="95000"/>
                    <a:lumOff val="5000"/>
                  </a:schemeClr>
                </a:solidFill>
                <a:effectLst/>
              </a:rPr>
              <a:t> v roce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2. Náklady školy, jejich členění a správné použití v praxi</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10</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96855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lnSpc>
                <a:spcPct val="107000"/>
              </a:lnSpc>
              <a:spcAft>
                <a:spcPts val="600"/>
              </a:spcAft>
              <a:buClr>
                <a:srgbClr val="FF0000"/>
              </a:buClr>
            </a:pPr>
            <a:r>
              <a:rPr lang="cs-CZ" altLang="cs-CZ" sz="1800" b="1" dirty="0">
                <a:solidFill>
                  <a:srgbClr val="FF0000"/>
                </a:solidFill>
                <a:latin typeface="Times New Roman" panose="02020603050405020304" pitchFamily="18" charset="0"/>
                <a:cs typeface="Arial" panose="020B0604020202020204" pitchFamily="34" charset="0"/>
              </a:rPr>
              <a:t>Přímé náklady zahrnují (zřizovatel) </a:t>
            </a:r>
            <a:r>
              <a:rPr lang="cs-CZ" altLang="cs-CZ" sz="1800" dirty="0">
                <a:solidFill>
                  <a:srgbClr val="FF0000"/>
                </a:solidFill>
                <a:cs typeface="Times New Roman" pitchFamily="18" charset="0"/>
              </a:rPr>
              <a:t>1. 1. 2026 </a:t>
            </a:r>
            <a:r>
              <a:rPr lang="cs-CZ" altLang="cs-CZ" sz="1800" b="1" dirty="0">
                <a:solidFill>
                  <a:srgbClr val="FF0000"/>
                </a:solidFill>
                <a:latin typeface="Times New Roman" panose="02020603050405020304" pitchFamily="18" charset="0"/>
                <a:cs typeface="Arial" panose="020B0604020202020204" pitchFamily="34" charset="0"/>
              </a:rPr>
              <a:t>:</a:t>
            </a:r>
          </a:p>
          <a:p>
            <a:pPr marL="342900" indent="-342900" algn="just">
              <a:lnSpc>
                <a:spcPct val="107000"/>
              </a:lnSpc>
              <a:spcAft>
                <a:spcPts val="600"/>
              </a:spcAft>
              <a:buClr>
                <a:srgbClr val="FF0000"/>
              </a:buClr>
              <a:buFont typeface="Arial" panose="020B0604020202020204" pitchFamily="34" charset="0"/>
              <a:buChar char="•"/>
            </a:pPr>
            <a:r>
              <a:rPr lang="cs-CZ" altLang="cs-CZ" sz="1800" b="1" dirty="0">
                <a:solidFill>
                  <a:srgbClr val="FF0000"/>
                </a:solidFill>
                <a:latin typeface="Times New Roman" panose="02020603050405020304" pitchFamily="18" charset="0"/>
                <a:cs typeface="Arial" panose="020B0604020202020204" pitchFamily="34" charset="0"/>
              </a:rPr>
              <a:t>mzdové prostředky na NP, tj. platy, mzdy, ostatní prostředky za provedenou práci; nemocenská</a:t>
            </a:r>
          </a:p>
          <a:p>
            <a:pPr marL="342900" indent="-342900" algn="just">
              <a:lnSpc>
                <a:spcPct val="107000"/>
              </a:lnSpc>
              <a:spcAft>
                <a:spcPts val="600"/>
              </a:spcAft>
              <a:buClr>
                <a:srgbClr val="FF0000"/>
              </a:buClr>
              <a:buFont typeface="Arial" panose="020B0604020202020204" pitchFamily="34" charset="0"/>
              <a:buChar char="•"/>
            </a:pPr>
            <a:r>
              <a:rPr lang="cs-CZ" altLang="cs-CZ" sz="1800" b="1" dirty="0">
                <a:solidFill>
                  <a:srgbClr val="FF0000"/>
                </a:solidFill>
                <a:latin typeface="Times New Roman" panose="02020603050405020304" pitchFamily="18" charset="0"/>
                <a:cs typeface="Arial" panose="020B0604020202020204" pitchFamily="34" charset="0"/>
              </a:rPr>
              <a:t>Odvody na NP, tj. sociální a zdravotní pojištění, příděl do FKSP</a:t>
            </a:r>
          </a:p>
          <a:p>
            <a:pPr marL="342900" indent="-342900" algn="just">
              <a:lnSpc>
                <a:spcPct val="107000"/>
              </a:lnSpc>
              <a:spcAft>
                <a:spcPts val="600"/>
              </a:spcAft>
              <a:buClr>
                <a:srgbClr val="FF0000"/>
              </a:buClr>
              <a:buFont typeface="Arial" panose="020B0604020202020204" pitchFamily="34" charset="0"/>
              <a:buChar char="•"/>
            </a:pPr>
            <a:r>
              <a:rPr lang="cs-CZ" sz="1800" b="1" dirty="0">
                <a:solidFill>
                  <a:srgbClr val="FF0000"/>
                </a:solidFill>
                <a:effectLst/>
                <a:latin typeface="Times New Roman" panose="02020603050405020304" pitchFamily="18" charset="0"/>
                <a:ea typeface="Aptos"/>
                <a:cs typeface="Arial" panose="020B0604020202020204" pitchFamily="34" charset="0"/>
              </a:rPr>
              <a:t>ONIV - výdaje vyplývající z naplňování rámcového vzdělávacího programu nebo akreditovaného vzdělávacího programu, výdaje na učebnice, učební pomůcky, kompenzační pomůcky a školní potřeby, na další vzdělávání pedagogických pracovníků, na činnosti, které přímo souvisejí s rozvojem škol a školských zařízení a kvalitou vzdělávání a školských služeb, a na obnovu materiálně technického zabezpečení školy nebo školského zařízení. </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600"/>
              </a:spcAft>
            </a:pPr>
            <a:r>
              <a:rPr lang="cs-CZ" sz="1800" b="1" dirty="0">
                <a:solidFill>
                  <a:srgbClr val="FF0000"/>
                </a:solidFill>
                <a:latin typeface="Times New Roman" panose="02020603050405020304" pitchFamily="18" charset="0"/>
                <a:ea typeface="Aptos"/>
                <a:cs typeface="Arial" panose="020B0604020202020204" pitchFamily="34" charset="0"/>
              </a:rPr>
              <a:t>-	</a:t>
            </a:r>
            <a:endParaRPr lang="cs-CZ" altLang="cs-CZ" sz="2400" dirty="0">
              <a:cs typeface="Times New Roman" pitchFamily="18" charset="0"/>
            </a:endParaRPr>
          </a:p>
        </p:txBody>
      </p:sp>
    </p:spTree>
    <p:extLst>
      <p:ext uri="{BB962C8B-B14F-4D97-AF65-F5344CB8AC3E}">
        <p14:creationId xmlns:p14="http://schemas.microsoft.com/office/powerpoint/2010/main" val="1706119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4"/>
            <a:ext cx="8229600" cy="1071686"/>
          </a:xfrm>
        </p:spPr>
        <p:txBody>
          <a:bodyPr/>
          <a:lstStyle/>
          <a:p>
            <a:pPr marL="0" indent="0" algn="ctr">
              <a:buNone/>
            </a:pPr>
            <a:r>
              <a:rPr lang="cs-CZ" sz="3200" dirty="0">
                <a:solidFill>
                  <a:schemeClr val="tx1"/>
                </a:solidFill>
                <a:effectLst/>
                <a:latin typeface="Arial" charset="0"/>
              </a:rPr>
              <a:t>3 Právní předpisy související se změnou financování </a:t>
            </a:r>
            <a:r>
              <a:rPr lang="cs-CZ" sz="3200" dirty="0" err="1">
                <a:solidFill>
                  <a:schemeClr val="tx1"/>
                </a:solidFill>
                <a:effectLst/>
                <a:latin typeface="Arial" charset="0"/>
              </a:rPr>
              <a:t>RgŠ</a:t>
            </a:r>
            <a:br>
              <a:rPr lang="cs-CZ" sz="3200" dirty="0">
                <a:solidFill>
                  <a:schemeClr val="tx1"/>
                </a:solidFill>
                <a:effectLst/>
                <a:latin typeface="Arial" charset="0"/>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11</a:t>
            </a:fld>
            <a:endParaRPr lang="cs-CZ" sz="1200">
              <a:solidFill>
                <a:schemeClr val="tx1">
                  <a:tint val="75000"/>
                </a:schemeClr>
              </a:solidFill>
              <a:latin typeface="+mn-lt"/>
            </a:endParaRPr>
          </a:p>
        </p:txBody>
      </p:sp>
      <p:sp>
        <p:nvSpPr>
          <p:cNvPr id="4" name="Nadpis 1"/>
          <p:cNvSpPr txBox="1">
            <a:spLocks/>
          </p:cNvSpPr>
          <p:nvPr/>
        </p:nvSpPr>
        <p:spPr>
          <a:xfrm>
            <a:off x="467544" y="1627200"/>
            <a:ext cx="8229600" cy="494357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b="1" dirty="0"/>
              <a:t>Školský zákon</a:t>
            </a:r>
            <a:r>
              <a:rPr lang="cs-CZ" sz="2400" dirty="0"/>
              <a:t> (§161 – obecně)</a:t>
            </a:r>
          </a:p>
          <a:p>
            <a:pPr marL="342900" indent="-342900" algn="l">
              <a:buClr>
                <a:srgbClr val="FF0000"/>
              </a:buClr>
              <a:buFont typeface="Arial" panose="020B0604020202020204" pitchFamily="34" charset="0"/>
              <a:buChar char="•"/>
            </a:pPr>
            <a:r>
              <a:rPr lang="cs-CZ" sz="2400" b="1" dirty="0"/>
              <a:t>NV č. 123/2018 Sb.,  </a:t>
            </a:r>
            <a:r>
              <a:rPr lang="cs-CZ" sz="2400" dirty="0"/>
              <a:t>o stanovení </a:t>
            </a:r>
            <a:r>
              <a:rPr lang="cs-CZ" sz="2400" b="1" dirty="0"/>
              <a:t>maximálního počtu hodin </a:t>
            </a:r>
            <a:r>
              <a:rPr lang="cs-CZ" sz="2400" dirty="0"/>
              <a:t>výuky financovaného ze státního rozpočtu pro </a:t>
            </a:r>
            <a:r>
              <a:rPr lang="cs-CZ" sz="2400" b="1" dirty="0"/>
              <a:t>základní školu</a:t>
            </a:r>
            <a:r>
              <a:rPr lang="cs-CZ" sz="2400" dirty="0"/>
              <a:t>, </a:t>
            </a:r>
            <a:r>
              <a:rPr lang="cs-CZ" sz="2400" b="1" dirty="0"/>
              <a:t>střední školu </a:t>
            </a:r>
            <a:r>
              <a:rPr lang="cs-CZ" sz="2400" dirty="0"/>
              <a:t>a konzervatoř zřizovanou krajem, obcí nebo svazkem obcí</a:t>
            </a:r>
          </a:p>
          <a:p>
            <a:pPr marL="342900" indent="-342900" algn="l">
              <a:buClr>
                <a:srgbClr val="FF0000"/>
              </a:buClr>
              <a:buFont typeface="Arial" panose="020B0604020202020204" pitchFamily="34" charset="0"/>
              <a:buChar char="•"/>
            </a:pPr>
            <a:r>
              <a:rPr lang="cs-CZ" sz="2400" dirty="0"/>
              <a:t>Vyhláška č. 14/2005 Sb., o </a:t>
            </a:r>
            <a:r>
              <a:rPr lang="cs-CZ" sz="2400" b="1" dirty="0"/>
              <a:t>předškolním vzdělávání</a:t>
            </a:r>
            <a:r>
              <a:rPr lang="cs-CZ" sz="2400" dirty="0"/>
              <a:t>…</a:t>
            </a:r>
          </a:p>
          <a:p>
            <a:pPr marL="342900" indent="-342900" algn="l">
              <a:buClr>
                <a:srgbClr val="FF0000"/>
              </a:buClr>
              <a:buFont typeface="Arial" panose="020B0604020202020204" pitchFamily="34" charset="0"/>
              <a:buChar char="•"/>
            </a:pPr>
            <a:r>
              <a:rPr lang="cs-CZ" sz="2400" dirty="0"/>
              <a:t>Vyhláška č. 74/2005 Sb., o </a:t>
            </a:r>
            <a:r>
              <a:rPr lang="cs-CZ" sz="2400" b="1" dirty="0"/>
              <a:t>zájmovém vzdělávání…</a:t>
            </a:r>
          </a:p>
          <a:p>
            <a:pPr marL="342900" indent="-342900" algn="l">
              <a:buClr>
                <a:srgbClr val="FF0000"/>
              </a:buClr>
              <a:buFont typeface="Arial" panose="020B0604020202020204" pitchFamily="34" charset="0"/>
              <a:buChar char="•"/>
            </a:pPr>
            <a:r>
              <a:rPr lang="cs-CZ" sz="2400" dirty="0"/>
              <a:t>Vyhláška č. 48/2005 Sb., o základním vzdělávání a některých náležitostech plnění povinné školní docházky</a:t>
            </a:r>
          </a:p>
          <a:p>
            <a:pPr marL="342900" indent="-342900" algn="l">
              <a:buClr>
                <a:srgbClr val="FF0000"/>
              </a:buClr>
              <a:buFont typeface="Arial" panose="020B0604020202020204" pitchFamily="34" charset="0"/>
              <a:buChar char="•"/>
            </a:pPr>
            <a:endParaRPr lang="en-US" sz="2400" dirty="0"/>
          </a:p>
          <a:p>
            <a:pPr marL="342900" indent="-342900" algn="l">
              <a:buClr>
                <a:srgbClr val="FF0000"/>
              </a:buClr>
              <a:buFont typeface="Arial" panose="020B0604020202020204" pitchFamily="34" charset="0"/>
              <a:buChar char="•"/>
            </a:pPr>
            <a:endParaRPr lang="en-US" sz="2400" b="1" dirty="0"/>
          </a:p>
        </p:txBody>
      </p:sp>
    </p:spTree>
    <p:extLst>
      <p:ext uri="{BB962C8B-B14F-4D97-AF65-F5344CB8AC3E}">
        <p14:creationId xmlns:p14="http://schemas.microsoft.com/office/powerpoint/2010/main" val="362783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4"/>
            <a:ext cx="8229600" cy="1071686"/>
          </a:xfrm>
        </p:spPr>
        <p:txBody>
          <a:bodyPr/>
          <a:lstStyle/>
          <a:p>
            <a:pPr marL="0" indent="0" algn="ctr">
              <a:buNone/>
            </a:pPr>
            <a:r>
              <a:rPr lang="cs-CZ" sz="3200" dirty="0">
                <a:solidFill>
                  <a:schemeClr val="tx1"/>
                </a:solidFill>
                <a:effectLst/>
                <a:latin typeface="Arial" charset="0"/>
              </a:rPr>
              <a:t>3 Právní předpisy související se změnou financování </a:t>
            </a:r>
            <a:r>
              <a:rPr lang="cs-CZ" sz="3200" dirty="0" err="1">
                <a:solidFill>
                  <a:schemeClr val="tx1"/>
                </a:solidFill>
                <a:effectLst/>
                <a:latin typeface="Arial" charset="0"/>
              </a:rPr>
              <a:t>RgŠ</a:t>
            </a:r>
            <a:br>
              <a:rPr lang="cs-CZ" sz="3200" dirty="0">
                <a:solidFill>
                  <a:schemeClr val="tx1"/>
                </a:solidFill>
                <a:effectLst/>
                <a:latin typeface="Arial" charset="0"/>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12</a:t>
            </a:fld>
            <a:endParaRPr lang="cs-CZ" sz="1200">
              <a:solidFill>
                <a:schemeClr val="tx1">
                  <a:tint val="75000"/>
                </a:schemeClr>
              </a:solidFill>
              <a:latin typeface="+mn-lt"/>
            </a:endParaRPr>
          </a:p>
        </p:txBody>
      </p:sp>
      <p:sp>
        <p:nvSpPr>
          <p:cNvPr id="4" name="Nadpis 1"/>
          <p:cNvSpPr txBox="1">
            <a:spLocks/>
          </p:cNvSpPr>
          <p:nvPr/>
        </p:nvSpPr>
        <p:spPr>
          <a:xfrm>
            <a:off x="467544" y="1627200"/>
            <a:ext cx="8229600" cy="494357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dirty="0"/>
              <a:t>Vyhláška č. 364/2005 Sb., o vedení dokumentace škol a školských zařízení a školní matriky a o předávání údajů z dokumentace škol a školských zařízení a ze školní matriky</a:t>
            </a:r>
          </a:p>
          <a:p>
            <a:pPr marL="342900" indent="-342900" algn="l">
              <a:buClr>
                <a:srgbClr val="FF0000"/>
              </a:buClr>
              <a:buFont typeface="Arial" panose="020B0604020202020204" pitchFamily="34" charset="0"/>
              <a:buChar char="•"/>
            </a:pPr>
            <a:r>
              <a:rPr lang="cs-CZ" sz="2400" dirty="0"/>
              <a:t>Vyhláška č. 13/2005 Sb., o středním vzdělávání a vzdělávání v konzervatoři</a:t>
            </a:r>
          </a:p>
          <a:p>
            <a:pPr marL="342900" indent="-342900" algn="l">
              <a:buClr>
                <a:srgbClr val="FF0000"/>
              </a:buClr>
              <a:buFont typeface="Arial" panose="020B0604020202020204" pitchFamily="34" charset="0"/>
              <a:buChar char="•"/>
            </a:pPr>
            <a:r>
              <a:rPr lang="cs-CZ" sz="2400" dirty="0"/>
              <a:t>Vyhláška č. 310/2018 Sb., o krajských normativech….</a:t>
            </a:r>
          </a:p>
          <a:p>
            <a:pPr marL="342900" indent="-342900" algn="l">
              <a:buClr>
                <a:srgbClr val="FF0000"/>
              </a:buClr>
              <a:buFont typeface="Arial" panose="020B0604020202020204" pitchFamily="34" charset="0"/>
              <a:buChar char="•"/>
            </a:pPr>
            <a:r>
              <a:rPr lang="cs-CZ" sz="2400" dirty="0"/>
              <a:t>Vyhláška č. 161/2018 Sb., o předkládání údajů o předpokládaných počtech pedagogických pracovníků a jejich platovém zařazení </a:t>
            </a:r>
          </a:p>
          <a:p>
            <a:pPr marL="342900" indent="-342900" algn="l">
              <a:buClr>
                <a:srgbClr val="FF0000"/>
              </a:buClr>
              <a:buFont typeface="Arial" panose="020B0604020202020204" pitchFamily="34" charset="0"/>
              <a:buChar char="•"/>
            </a:pPr>
            <a:endParaRPr lang="cs-CZ" sz="2400" dirty="0"/>
          </a:p>
          <a:p>
            <a:pPr marL="342900" indent="-342900" algn="l">
              <a:buClr>
                <a:srgbClr val="FF0000"/>
              </a:buClr>
              <a:buFont typeface="Arial" panose="020B0604020202020204" pitchFamily="34" charset="0"/>
              <a:buChar char="•"/>
            </a:pPr>
            <a:endParaRPr lang="en-US" sz="2400" dirty="0"/>
          </a:p>
          <a:p>
            <a:pPr marL="342900" indent="-342900" algn="l">
              <a:buClr>
                <a:srgbClr val="FF0000"/>
              </a:buClr>
              <a:buFont typeface="Arial" panose="020B0604020202020204" pitchFamily="34" charset="0"/>
              <a:buChar char="•"/>
            </a:pPr>
            <a:endParaRPr lang="en-US" sz="2400" b="1" dirty="0"/>
          </a:p>
        </p:txBody>
      </p:sp>
    </p:spTree>
    <p:extLst>
      <p:ext uri="{BB962C8B-B14F-4D97-AF65-F5344CB8AC3E}">
        <p14:creationId xmlns:p14="http://schemas.microsoft.com/office/powerpoint/2010/main" val="208076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13</a:t>
            </a:fld>
            <a:endParaRPr lang="cs-CZ" sz="1200">
              <a:solidFill>
                <a:schemeClr val="tx1">
                  <a:tint val="75000"/>
                </a:schemeClr>
              </a:solidFill>
              <a:latin typeface="+mn-lt"/>
            </a:endParaRPr>
          </a:p>
        </p:txBody>
      </p:sp>
      <p:sp>
        <p:nvSpPr>
          <p:cNvPr id="4" name="Nadpis 1"/>
          <p:cNvSpPr txBox="1">
            <a:spLocks/>
          </p:cNvSpPr>
          <p:nvPr/>
        </p:nvSpPr>
        <p:spPr>
          <a:xfrm>
            <a:off x="467544" y="1627200"/>
            <a:ext cx="8229600" cy="494357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dirty="0"/>
              <a:t>garance financování </a:t>
            </a:r>
            <a:r>
              <a:rPr lang="cs-CZ" sz="2400" b="1" dirty="0"/>
              <a:t>skutečného rozsahu </a:t>
            </a:r>
            <a:r>
              <a:rPr lang="cs-CZ" sz="2400" dirty="0"/>
              <a:t>vzdělávání – </a:t>
            </a:r>
            <a:r>
              <a:rPr lang="cs-CZ" sz="2400" b="1" dirty="0"/>
              <a:t>normativ na pedagoga</a:t>
            </a:r>
            <a:r>
              <a:rPr lang="cs-CZ" sz="2400" dirty="0"/>
              <a:t>.</a:t>
            </a:r>
          </a:p>
          <a:p>
            <a:pPr marL="342900" indent="-342900" algn="l">
              <a:buClr>
                <a:srgbClr val="FF0000"/>
              </a:buClr>
              <a:buFont typeface="Arial" panose="020B0604020202020204" pitchFamily="34" charset="0"/>
              <a:buChar char="•"/>
            </a:pPr>
            <a:r>
              <a:rPr lang="cs-CZ" sz="2400" dirty="0"/>
              <a:t>Týká se </a:t>
            </a:r>
            <a:r>
              <a:rPr lang="cs-CZ" sz="2400" b="1" dirty="0"/>
              <a:t>MŠ</a:t>
            </a:r>
            <a:r>
              <a:rPr lang="cs-CZ" sz="2400" dirty="0"/>
              <a:t>, </a:t>
            </a:r>
            <a:r>
              <a:rPr lang="cs-CZ" sz="2400" b="1" dirty="0"/>
              <a:t>ZŠ</a:t>
            </a:r>
            <a:r>
              <a:rPr lang="cs-CZ" sz="2400" dirty="0"/>
              <a:t>, </a:t>
            </a:r>
            <a:r>
              <a:rPr lang="cs-CZ" sz="2400" b="1" dirty="0"/>
              <a:t>SŠ, </a:t>
            </a:r>
            <a:r>
              <a:rPr lang="cs-CZ" sz="2400" dirty="0"/>
              <a:t>konzervatoří a </a:t>
            </a:r>
            <a:r>
              <a:rPr lang="cs-CZ" sz="2400" b="1" dirty="0"/>
              <a:t>školních družin</a:t>
            </a:r>
            <a:r>
              <a:rPr lang="cs-CZ" sz="2400" dirty="0"/>
              <a:t>.</a:t>
            </a:r>
          </a:p>
          <a:p>
            <a:pPr marL="342900" indent="-342900" algn="l">
              <a:buClr>
                <a:srgbClr val="FF0000"/>
              </a:buClr>
              <a:buFont typeface="Arial" panose="020B0604020202020204" pitchFamily="34" charset="0"/>
              <a:buChar char="•"/>
            </a:pPr>
            <a:r>
              <a:rPr lang="cs-CZ" sz="2400" b="1" dirty="0"/>
              <a:t>Prováděcími předpisy </a:t>
            </a:r>
            <a:r>
              <a:rPr lang="cs-CZ" sz="2400" dirty="0"/>
              <a:t>je</a:t>
            </a:r>
            <a:r>
              <a:rPr lang="cs-CZ" sz="2400" b="1" dirty="0"/>
              <a:t> stanoven </a:t>
            </a:r>
            <a:r>
              <a:rPr lang="cs-CZ" sz="2400" dirty="0"/>
              <a:t>maximální rozsah přímé pedagogické činnosti </a:t>
            </a:r>
            <a:r>
              <a:rPr lang="cs-CZ" sz="2400" b="1" dirty="0"/>
              <a:t>(</a:t>
            </a:r>
            <a:r>
              <a:rPr lang="cs-CZ" sz="2400" b="1" dirty="0" err="1"/>
              <a:t>PHmax</a:t>
            </a:r>
            <a:r>
              <a:rPr lang="cs-CZ" sz="2400" b="1" dirty="0"/>
              <a:t>) </a:t>
            </a:r>
            <a:r>
              <a:rPr lang="cs-CZ" sz="2400" dirty="0"/>
              <a:t>hrazený ze státního rozpočtu. </a:t>
            </a:r>
          </a:p>
          <a:p>
            <a:pPr marL="342900" indent="-342900" algn="l">
              <a:buClr>
                <a:srgbClr val="FF0000"/>
              </a:buClr>
              <a:buFont typeface="Arial" panose="020B0604020202020204" pitchFamily="34" charset="0"/>
              <a:buChar char="•"/>
            </a:pPr>
            <a:r>
              <a:rPr lang="cs-CZ" sz="2400" dirty="0"/>
              <a:t>Stanovené maximum má vyjadřovat stav umožňující poskytování vzdělávání v potřebné kvalitě.</a:t>
            </a:r>
          </a:p>
          <a:p>
            <a:pPr marL="342900" indent="-342900" algn="l">
              <a:buClr>
                <a:srgbClr val="FF0000"/>
              </a:buClr>
              <a:buFont typeface="Arial" panose="020B0604020202020204" pitchFamily="34" charset="0"/>
              <a:buChar char="•"/>
            </a:pPr>
            <a:r>
              <a:rPr lang="cs-CZ" sz="2400" dirty="0"/>
              <a:t>U </a:t>
            </a:r>
            <a:r>
              <a:rPr lang="cs-CZ" sz="2400" b="1" dirty="0"/>
              <a:t>MŠ</a:t>
            </a:r>
            <a:r>
              <a:rPr lang="cs-CZ" sz="2400" dirty="0"/>
              <a:t> a </a:t>
            </a:r>
            <a:r>
              <a:rPr lang="cs-CZ" sz="2400" b="1" dirty="0"/>
              <a:t>ŠD</a:t>
            </a:r>
            <a:r>
              <a:rPr lang="cs-CZ" sz="2400" dirty="0"/>
              <a:t> je odvozen od počtu jejich </a:t>
            </a:r>
            <a:r>
              <a:rPr lang="cs-CZ" sz="2400" b="1" dirty="0"/>
              <a:t>tříd</a:t>
            </a:r>
            <a:r>
              <a:rPr lang="cs-CZ" sz="2400" dirty="0"/>
              <a:t>, respektive </a:t>
            </a:r>
            <a:r>
              <a:rPr lang="cs-CZ" sz="2400" b="1" dirty="0"/>
              <a:t>oddělení</a:t>
            </a:r>
            <a:r>
              <a:rPr lang="cs-CZ" sz="2400" dirty="0"/>
              <a:t>.</a:t>
            </a:r>
          </a:p>
          <a:p>
            <a:pPr marL="342900" indent="-342900" algn="l">
              <a:buClr>
                <a:srgbClr val="FF0000"/>
              </a:buClr>
              <a:buFont typeface="Arial" panose="020B0604020202020204" pitchFamily="34" charset="0"/>
              <a:buChar char="•"/>
            </a:pPr>
            <a:r>
              <a:rPr lang="cs-CZ" sz="2400" dirty="0"/>
              <a:t>U </a:t>
            </a:r>
            <a:r>
              <a:rPr lang="cs-CZ" sz="2400" b="1" dirty="0"/>
              <a:t>ZŠ</a:t>
            </a:r>
            <a:r>
              <a:rPr lang="cs-CZ" sz="2400" dirty="0"/>
              <a:t> a</a:t>
            </a:r>
            <a:r>
              <a:rPr lang="cs-CZ" sz="2400" b="1" dirty="0"/>
              <a:t> SŠ </a:t>
            </a:r>
            <a:r>
              <a:rPr lang="cs-CZ" sz="2400" dirty="0"/>
              <a:t>je odvozen od </a:t>
            </a:r>
            <a:r>
              <a:rPr lang="cs-CZ" sz="2400" dirty="0" err="1"/>
              <a:t>prům</a:t>
            </a:r>
            <a:r>
              <a:rPr lang="cs-CZ" sz="2400" dirty="0"/>
              <a:t>. </a:t>
            </a:r>
            <a:r>
              <a:rPr lang="cs-CZ" sz="2400" b="1" dirty="0"/>
              <a:t>počtů žáků </a:t>
            </a:r>
            <a:r>
              <a:rPr lang="cs-CZ" sz="2400" dirty="0"/>
              <a:t>ve třídě.</a:t>
            </a:r>
          </a:p>
          <a:p>
            <a:pPr marL="342900" indent="-342900" algn="l">
              <a:buClr>
                <a:srgbClr val="FF0000"/>
              </a:buClr>
              <a:buFont typeface="Arial" panose="020B0604020202020204" pitchFamily="34" charset="0"/>
              <a:buChar char="•"/>
            </a:pPr>
            <a:r>
              <a:rPr lang="cs-CZ" sz="2400" b="1" dirty="0"/>
              <a:t>Netýká</a:t>
            </a:r>
            <a:r>
              <a:rPr lang="cs-CZ" sz="2400" dirty="0"/>
              <a:t> se</a:t>
            </a:r>
            <a:r>
              <a:rPr lang="cs-CZ" sz="2400" b="1" dirty="0"/>
              <a:t> soukromých </a:t>
            </a:r>
            <a:r>
              <a:rPr lang="cs-CZ" sz="2400" dirty="0"/>
              <a:t>a </a:t>
            </a:r>
            <a:r>
              <a:rPr lang="cs-CZ" sz="2400" b="1" dirty="0"/>
              <a:t>církevních</a:t>
            </a:r>
            <a:r>
              <a:rPr lang="cs-CZ" sz="2400" dirty="0"/>
              <a:t> škol.</a:t>
            </a:r>
          </a:p>
          <a:p>
            <a:pPr marL="342900" indent="-342900" algn="l">
              <a:buClr>
                <a:srgbClr val="FF0000"/>
              </a:buClr>
              <a:buFont typeface="Arial" panose="020B0604020202020204" pitchFamily="34" charset="0"/>
              <a:buChar char="•"/>
            </a:pPr>
            <a:r>
              <a:rPr lang="cs-CZ" sz="2400" dirty="0"/>
              <a:t>U</a:t>
            </a:r>
            <a:r>
              <a:rPr lang="cs-CZ" sz="2400" b="1" dirty="0"/>
              <a:t> ZUŠ </a:t>
            </a:r>
            <a:r>
              <a:rPr lang="cs-CZ" sz="2400" dirty="0"/>
              <a:t>a </a:t>
            </a:r>
            <a:r>
              <a:rPr lang="cs-CZ" sz="2400" b="1" dirty="0"/>
              <a:t>VOŠ</a:t>
            </a:r>
            <a:r>
              <a:rPr lang="cs-CZ" sz="2400" dirty="0"/>
              <a:t> stále normativ na </a:t>
            </a:r>
            <a:r>
              <a:rPr lang="cs-CZ" sz="2400" b="1" dirty="0"/>
              <a:t>žáka</a:t>
            </a:r>
            <a:r>
              <a:rPr lang="cs-CZ" sz="2400" dirty="0"/>
              <a:t>,</a:t>
            </a:r>
            <a:r>
              <a:rPr lang="cs-CZ" sz="2400" b="1" dirty="0"/>
              <a:t> studenta</a:t>
            </a:r>
            <a:r>
              <a:rPr lang="cs-CZ" sz="2400" dirty="0"/>
              <a:t>.</a:t>
            </a:r>
          </a:p>
        </p:txBody>
      </p:sp>
      <p:sp>
        <p:nvSpPr>
          <p:cNvPr id="6" name="Nadpis 1"/>
          <p:cNvSpPr txBox="1">
            <a:spLocks/>
          </p:cNvSpPr>
          <p:nvPr/>
        </p:nvSpPr>
        <p:spPr>
          <a:xfrm>
            <a:off x="457200" y="404813"/>
            <a:ext cx="8229600" cy="71993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None/>
            </a:pPr>
            <a:r>
              <a:rPr lang="cs-CZ" sz="3200" dirty="0">
                <a:solidFill>
                  <a:schemeClr val="tx1"/>
                </a:solidFill>
                <a:effectLst/>
                <a:latin typeface="Arial" charset="0"/>
              </a:rPr>
              <a:t>3.1Co přinesla změna financování </a:t>
            </a:r>
            <a:r>
              <a:rPr lang="cs-CZ" sz="3200" dirty="0" err="1">
                <a:solidFill>
                  <a:schemeClr val="tx1"/>
                </a:solidFill>
                <a:effectLst/>
                <a:latin typeface="Arial" charset="0"/>
              </a:rPr>
              <a:t>RgŠ</a:t>
            </a:r>
            <a:endParaRPr lang="cs-CZ" sz="3200" dirty="0">
              <a:solidFill>
                <a:schemeClr val="tx1"/>
              </a:solidFill>
              <a:effectLst/>
            </a:endParaRPr>
          </a:p>
        </p:txBody>
      </p:sp>
    </p:spTree>
    <p:extLst>
      <p:ext uri="{BB962C8B-B14F-4D97-AF65-F5344CB8AC3E}">
        <p14:creationId xmlns:p14="http://schemas.microsoft.com/office/powerpoint/2010/main" val="213601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14</a:t>
            </a:fld>
            <a:endParaRPr lang="cs-CZ" sz="1200">
              <a:solidFill>
                <a:schemeClr val="tx1">
                  <a:tint val="75000"/>
                </a:schemeClr>
              </a:solidFill>
              <a:latin typeface="+mn-lt"/>
            </a:endParaRPr>
          </a:p>
        </p:txBody>
      </p:sp>
      <p:sp>
        <p:nvSpPr>
          <p:cNvPr id="4" name="Nadpis 1"/>
          <p:cNvSpPr txBox="1">
            <a:spLocks/>
          </p:cNvSpPr>
          <p:nvPr/>
        </p:nvSpPr>
        <p:spPr>
          <a:xfrm>
            <a:off x="467544" y="1627200"/>
            <a:ext cx="8229600" cy="494357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dirty="0"/>
              <a:t>Rozpis </a:t>
            </a:r>
            <a:r>
              <a:rPr lang="cs-CZ" sz="2400" b="1" dirty="0"/>
              <a:t>rozpočtu</a:t>
            </a:r>
            <a:r>
              <a:rPr lang="cs-CZ" sz="2400" dirty="0"/>
              <a:t> je nově pro výše uvedené školy a školní družiny prováděn </a:t>
            </a:r>
            <a:r>
              <a:rPr lang="cs-CZ" sz="2400" b="1" dirty="0"/>
              <a:t>přímo</a:t>
            </a:r>
            <a:r>
              <a:rPr lang="cs-CZ" sz="2400" dirty="0"/>
              <a:t> </a:t>
            </a:r>
            <a:r>
              <a:rPr lang="cs-CZ" sz="2400" b="1" dirty="0"/>
              <a:t>MŠMT,</a:t>
            </a:r>
            <a:endParaRPr lang="cs-CZ" sz="2400" dirty="0"/>
          </a:p>
          <a:p>
            <a:pPr marL="800100" lvl="1" indent="-342900" algn="l">
              <a:buClr>
                <a:srgbClr val="FF0000"/>
              </a:buClr>
              <a:buFont typeface="Arial" panose="020B0604020202020204" pitchFamily="34" charset="0"/>
              <a:buChar char="•"/>
            </a:pPr>
            <a:r>
              <a:rPr lang="cs-CZ" sz="2400" dirty="0"/>
              <a:t>nikoliv prostřednictvím  krajských normativů. </a:t>
            </a:r>
          </a:p>
          <a:p>
            <a:pPr marL="342900" indent="-342900" algn="l">
              <a:buClr>
                <a:srgbClr val="FF0000"/>
              </a:buClr>
              <a:buFont typeface="Arial" panose="020B0604020202020204" pitchFamily="34" charset="0"/>
              <a:buChar char="•"/>
            </a:pPr>
            <a:endParaRPr lang="cs-CZ" sz="2400" dirty="0"/>
          </a:p>
          <a:p>
            <a:pPr marL="342900" indent="-342900" algn="l">
              <a:buClr>
                <a:srgbClr val="FF0000"/>
              </a:buClr>
              <a:buFont typeface="Arial" panose="020B0604020202020204" pitchFamily="34" charset="0"/>
              <a:buChar char="•"/>
            </a:pPr>
            <a:r>
              <a:rPr lang="cs-CZ" sz="2400" dirty="0"/>
              <a:t>Při rozdělování peněz se díky tomu zohlední rozdílná </a:t>
            </a:r>
            <a:r>
              <a:rPr lang="cs-CZ" sz="2400" b="1" dirty="0"/>
              <a:t>velikostní</a:t>
            </a:r>
            <a:r>
              <a:rPr lang="cs-CZ" sz="2400" dirty="0"/>
              <a:t> a </a:t>
            </a:r>
            <a:r>
              <a:rPr lang="cs-CZ" sz="2400" b="1" dirty="0"/>
              <a:t>oborová struktura</a:t>
            </a:r>
            <a:r>
              <a:rPr lang="cs-CZ" sz="2400" dirty="0"/>
              <a:t> škol v krajích, finanční náročnost </a:t>
            </a:r>
            <a:r>
              <a:rPr lang="cs-CZ" sz="2400" b="1" dirty="0"/>
              <a:t>podpůrných opatření</a:t>
            </a:r>
            <a:r>
              <a:rPr lang="cs-CZ" sz="2400" dirty="0"/>
              <a:t> a rozdílná </a:t>
            </a:r>
            <a:r>
              <a:rPr lang="cs-CZ" sz="2400" b="1" dirty="0"/>
              <a:t>platová úroveň pedagogů</a:t>
            </a:r>
            <a:r>
              <a:rPr lang="cs-CZ" sz="2400" dirty="0"/>
              <a:t> v jednotlivých školách.</a:t>
            </a:r>
          </a:p>
          <a:p>
            <a:pPr algn="l"/>
            <a:endParaRPr lang="cs-CZ" sz="2400" dirty="0"/>
          </a:p>
        </p:txBody>
      </p:sp>
      <p:sp>
        <p:nvSpPr>
          <p:cNvPr id="7" name="Nadpis 1"/>
          <p:cNvSpPr txBox="1">
            <a:spLocks/>
          </p:cNvSpPr>
          <p:nvPr/>
        </p:nvSpPr>
        <p:spPr>
          <a:xfrm>
            <a:off x="457200" y="404813"/>
            <a:ext cx="8229600" cy="719931"/>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fontAlgn="auto">
              <a:spcAft>
                <a:spcPts val="0"/>
              </a:spcAft>
              <a:buNone/>
            </a:pPr>
            <a:r>
              <a:rPr lang="cs-CZ" sz="3200" dirty="0">
                <a:solidFill>
                  <a:schemeClr val="tx1"/>
                </a:solidFill>
                <a:effectLst/>
                <a:latin typeface="Arial" charset="0"/>
              </a:rPr>
              <a:t>3.2 Jak je to provedeno?</a:t>
            </a:r>
            <a:endParaRPr lang="cs-CZ" sz="3200" dirty="0">
              <a:solidFill>
                <a:schemeClr val="tx1"/>
              </a:solidFill>
              <a:effectLst/>
            </a:endParaRPr>
          </a:p>
        </p:txBody>
      </p:sp>
    </p:spTree>
    <p:extLst>
      <p:ext uri="{BB962C8B-B14F-4D97-AF65-F5344CB8AC3E}">
        <p14:creationId xmlns:p14="http://schemas.microsoft.com/office/powerpoint/2010/main" val="3492753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státního rozpočtu</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15</a:t>
            </a:fld>
            <a:endParaRPr lang="cs-CZ" sz="1200">
              <a:solidFill>
                <a:schemeClr val="tx1">
                  <a:tint val="75000"/>
                </a:schemeClr>
              </a:solidFill>
              <a:latin typeface="+mn-lt"/>
            </a:endParaRPr>
          </a:p>
        </p:txBody>
      </p:sp>
      <p:sp>
        <p:nvSpPr>
          <p:cNvPr id="4" name="Nadpis 1"/>
          <p:cNvSpPr txBox="1">
            <a:spLocks/>
          </p:cNvSpPr>
          <p:nvPr/>
        </p:nvSpPr>
        <p:spPr>
          <a:xfrm>
            <a:off x="601216" y="1656606"/>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endParaRPr lang="cs-CZ" sz="2400" dirty="0"/>
          </a:p>
        </p:txBody>
      </p:sp>
      <p:graphicFrame>
        <p:nvGraphicFramePr>
          <p:cNvPr id="6" name="Zástupný obsah 3">
            <a:extLst>
              <a:ext uri="{FF2B5EF4-FFF2-40B4-BE49-F238E27FC236}">
                <a16:creationId xmlns:a16="http://schemas.microsoft.com/office/drawing/2014/main" id="{F42138F2-99BF-476C-B846-69AD3B3B2F64}"/>
              </a:ext>
            </a:extLst>
          </p:cNvPr>
          <p:cNvGraphicFramePr>
            <a:graphicFrameLocks/>
          </p:cNvGraphicFramePr>
          <p:nvPr>
            <p:extLst>
              <p:ext uri="{D42A27DB-BD31-4B8C-83A1-F6EECF244321}">
                <p14:modId xmlns:p14="http://schemas.microsoft.com/office/powerpoint/2010/main" val="383567884"/>
              </p:ext>
            </p:extLst>
          </p:nvPr>
        </p:nvGraphicFramePr>
        <p:xfrm>
          <a:off x="601216" y="2007815"/>
          <a:ext cx="7941568" cy="408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196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16</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dirty="0"/>
              <a:t>Školy </a:t>
            </a:r>
            <a:r>
              <a:rPr lang="cs-CZ" sz="2400" b="1" dirty="0"/>
              <a:t>předkládají ministerstvu</a:t>
            </a:r>
            <a:r>
              <a:rPr lang="cs-CZ" sz="2400" dirty="0"/>
              <a:t> údaje ( v </a:t>
            </a:r>
            <a:r>
              <a:rPr lang="cs-CZ" sz="2400" dirty="0">
                <a:solidFill>
                  <a:srgbClr val="FF0000"/>
                </a:solidFill>
              </a:rPr>
              <a:t>P 1c-01 </a:t>
            </a:r>
            <a:r>
              <a:rPr lang="cs-CZ" sz="2400" dirty="0"/>
              <a:t>-  Výkaz o evidenčním počtu zaměstnanců)odd. Iva.-</a:t>
            </a:r>
            <a:r>
              <a:rPr lang="cs-CZ" sz="2400" dirty="0" err="1"/>
              <a:t>Ivc</a:t>
            </a:r>
            <a:r>
              <a:rPr lang="cs-CZ" sz="2400" dirty="0"/>
              <a:t>. </a:t>
            </a:r>
          </a:p>
          <a:p>
            <a:pPr marL="800100" lvl="1" indent="-342900" algn="l">
              <a:buClr>
                <a:srgbClr val="FF0000"/>
              </a:buClr>
              <a:buFont typeface="Arial" panose="020B0604020202020204" pitchFamily="34" charset="0"/>
              <a:buChar char="•"/>
            </a:pPr>
            <a:r>
              <a:rPr lang="cs-CZ" sz="2400" dirty="0"/>
              <a:t>o </a:t>
            </a:r>
            <a:r>
              <a:rPr lang="cs-CZ" sz="2400" b="1" dirty="0"/>
              <a:t>počtech</a:t>
            </a:r>
            <a:r>
              <a:rPr lang="cs-CZ" sz="2400" dirty="0"/>
              <a:t> svých pedagogických pracovníků (</a:t>
            </a:r>
            <a:r>
              <a:rPr lang="cs-CZ" sz="2400" b="1" dirty="0"/>
              <a:t>bez pedagogických a ostatních -zaměstnanců,</a:t>
            </a:r>
            <a:r>
              <a:rPr lang="cs-CZ" sz="2400" dirty="0"/>
              <a:t> jejichž podíl na vzdělávání a školských službách vyplývá z podpůrných opatření dle </a:t>
            </a:r>
            <a:r>
              <a:rPr lang="cs-CZ" sz="2400" b="1" dirty="0"/>
              <a:t>§ 16</a:t>
            </a:r>
            <a:r>
              <a:rPr lang="cs-CZ" sz="2400" dirty="0"/>
              <a:t> školského zákona),</a:t>
            </a:r>
          </a:p>
          <a:p>
            <a:pPr marL="800100" lvl="1" indent="-342900" algn="l">
              <a:buClr>
                <a:srgbClr val="FF0000"/>
              </a:buClr>
              <a:buFont typeface="Arial" panose="020B0604020202020204" pitchFamily="34" charset="0"/>
              <a:buChar char="•"/>
            </a:pPr>
            <a:r>
              <a:rPr lang="cs-CZ" sz="2400" dirty="0"/>
              <a:t>o jejich </a:t>
            </a:r>
            <a:r>
              <a:rPr lang="cs-CZ" sz="2400" b="1" dirty="0"/>
              <a:t>zařazení </a:t>
            </a:r>
            <a:r>
              <a:rPr lang="cs-CZ" sz="2400" dirty="0"/>
              <a:t>do platových tříd a platových stupňů,</a:t>
            </a:r>
          </a:p>
          <a:p>
            <a:pPr marL="800100" lvl="1" indent="-342900" algn="l">
              <a:buClr>
                <a:srgbClr val="FF0000"/>
              </a:buClr>
              <a:buFont typeface="Arial" panose="020B0604020202020204" pitchFamily="34" charset="0"/>
              <a:buChar char="•"/>
            </a:pPr>
            <a:r>
              <a:rPr lang="cs-CZ" sz="2400" dirty="0"/>
              <a:t>o jejich míře </a:t>
            </a:r>
            <a:r>
              <a:rPr lang="cs-CZ" sz="2400" b="1" dirty="0"/>
              <a:t>přímé vyučovací</a:t>
            </a:r>
            <a:r>
              <a:rPr lang="cs-CZ" sz="2400" dirty="0"/>
              <a:t> (přímé výchovné) činnosti,</a:t>
            </a:r>
          </a:p>
          <a:p>
            <a:pPr marL="800100" lvl="1" indent="-342900" algn="l">
              <a:buClr>
                <a:srgbClr val="FF0000"/>
              </a:buClr>
              <a:buFont typeface="Arial" panose="020B0604020202020204" pitchFamily="34" charset="0"/>
              <a:buChar char="•"/>
            </a:pPr>
            <a:r>
              <a:rPr lang="cs-CZ" sz="2400" dirty="0"/>
              <a:t>o dalších mzdových nárocích vyplývajících pro ně z kariérního systému, o rozsahu poskytovaného vzdělávání/školských služeb (bez zvýšení vyplývajícího z podpůrných opatření dle § 16 školského zákona)</a:t>
            </a:r>
            <a:r>
              <a:rPr lang="cs-CZ" sz="2400" b="1" dirty="0"/>
              <a:t>.</a:t>
            </a:r>
            <a:endParaRPr lang="cs-CZ" sz="2400" dirty="0"/>
          </a:p>
        </p:txBody>
      </p:sp>
    </p:spTree>
    <p:extLst>
      <p:ext uri="{BB962C8B-B14F-4D97-AF65-F5344CB8AC3E}">
        <p14:creationId xmlns:p14="http://schemas.microsoft.com/office/powerpoint/2010/main" val="1852237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17</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25658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b="1" dirty="0"/>
              <a:t>P 1c-01 </a:t>
            </a:r>
          </a:p>
          <a:p>
            <a:pPr marL="800100" lvl="1" indent="-342900" algn="l">
              <a:buClr>
                <a:srgbClr val="FF0000"/>
              </a:buClr>
              <a:buFont typeface="Arial" panose="020B0604020202020204" pitchFamily="34" charset="0"/>
              <a:buChar char="•"/>
            </a:pPr>
            <a:r>
              <a:rPr lang="cs-CZ" sz="2400" dirty="0"/>
              <a:t>Škola odešle v elektronické podobě nejprve výkaz </a:t>
            </a:r>
            <a:r>
              <a:rPr lang="cs-CZ" sz="2400" b="1" dirty="0"/>
              <a:t>P 1-04 </a:t>
            </a:r>
            <a:r>
              <a:rPr lang="cs-CZ" sz="2400" dirty="0"/>
              <a:t>a následně odešle nejpozději do 15. 10.  i výkaz </a:t>
            </a:r>
            <a:r>
              <a:rPr lang="cs-CZ" sz="2400" b="1" dirty="0"/>
              <a:t>P 1c-01. </a:t>
            </a:r>
          </a:p>
          <a:p>
            <a:pPr marL="800100" lvl="1" indent="-342900" algn="l">
              <a:buClr>
                <a:srgbClr val="FF0000"/>
              </a:buClr>
              <a:buFont typeface="Arial" panose="020B0604020202020204" pitchFamily="34" charset="0"/>
              <a:buChar char="•"/>
            </a:pPr>
            <a:r>
              <a:rPr lang="cs-CZ" sz="2400" dirty="0"/>
              <a:t>Zároveň </a:t>
            </a:r>
            <a:r>
              <a:rPr lang="cs-CZ" sz="2400" b="1" dirty="0"/>
              <a:t>zpracovatelskému místu </a:t>
            </a:r>
            <a:r>
              <a:rPr lang="cs-CZ" sz="2400" dirty="0"/>
              <a:t>pošle i výpis dat potvrzený ředitelem/</a:t>
            </a:r>
            <a:r>
              <a:rPr lang="cs-CZ" sz="2400" dirty="0" err="1"/>
              <a:t>kou</a:t>
            </a:r>
            <a:r>
              <a:rPr lang="cs-CZ" sz="2400" dirty="0"/>
              <a:t> organizace. </a:t>
            </a:r>
          </a:p>
          <a:p>
            <a:pPr marL="800100" lvl="1" indent="-342900" algn="l">
              <a:buClr>
                <a:srgbClr val="FF0000"/>
              </a:buClr>
              <a:buFont typeface="Arial" panose="020B0604020202020204" pitchFamily="34" charset="0"/>
              <a:buChar char="•"/>
            </a:pPr>
            <a:r>
              <a:rPr lang="cs-CZ" sz="2400" dirty="0"/>
              <a:t>Podobně při </a:t>
            </a:r>
            <a:r>
              <a:rPr lang="cs-CZ" sz="2400" b="1" dirty="0"/>
              <a:t>dodatečných opravách </a:t>
            </a:r>
            <a:r>
              <a:rPr lang="cs-CZ" sz="2400" dirty="0"/>
              <a:t>v datech výkazů P 1-04, musí organizace znovu odeslat i výkaz P 1c-01, pokud i v něm došlo ke změně.</a:t>
            </a:r>
          </a:p>
          <a:p>
            <a:pPr marL="800100" lvl="1" indent="-342900" algn="l">
              <a:buClr>
                <a:srgbClr val="FF0000"/>
              </a:buClr>
              <a:buFont typeface="Arial" panose="020B0604020202020204" pitchFamily="34" charset="0"/>
              <a:buChar char="•"/>
            </a:pPr>
            <a:r>
              <a:rPr lang="cs-CZ" sz="2400" b="1" dirty="0"/>
              <a:t>Zpracovatelské místo </a:t>
            </a:r>
          </a:p>
          <a:p>
            <a:pPr marL="1257300" lvl="2" indent="-342900" algn="l">
              <a:buClr>
                <a:srgbClr val="FF0000"/>
              </a:buClr>
              <a:buFont typeface="Arial" panose="020B0604020202020204" pitchFamily="34" charset="0"/>
              <a:buChar char="•"/>
            </a:pPr>
            <a:r>
              <a:rPr lang="cs-CZ" sz="2400" dirty="0"/>
              <a:t> pro zřizované krajem odbor školství KÚ (v Praze odbor školství… Magistrátu hl. m</a:t>
            </a:r>
          </a:p>
          <a:p>
            <a:pPr marL="1257300" lvl="2" indent="-342900" algn="l">
              <a:buClr>
                <a:srgbClr val="FF0000"/>
              </a:buClr>
              <a:buFont typeface="Arial" panose="020B0604020202020204" pitchFamily="34" charset="0"/>
              <a:buChar char="•"/>
            </a:pPr>
            <a:r>
              <a:rPr lang="cs-CZ" sz="2400" dirty="0"/>
              <a:t>pro zřizované obcí nebo svazkem obcí odbor školství úřadu obce s rozšířenou působností (v Praze viz výše)</a:t>
            </a:r>
          </a:p>
        </p:txBody>
      </p:sp>
    </p:spTree>
    <p:extLst>
      <p:ext uri="{BB962C8B-B14F-4D97-AF65-F5344CB8AC3E}">
        <p14:creationId xmlns:p14="http://schemas.microsoft.com/office/powerpoint/2010/main" val="2851047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18</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25658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b="1" dirty="0">
                <a:latin typeface="+mj-lt"/>
                <a:ea typeface="+mj-ea"/>
                <a:cs typeface="+mj-cs"/>
              </a:rPr>
              <a:t>Oddíl IV.</a:t>
            </a:r>
          </a:p>
          <a:p>
            <a:pPr marL="800100" lvl="2" indent="-342900" algn="l">
              <a:buClr>
                <a:srgbClr val="FF0000"/>
              </a:buClr>
              <a:buFont typeface="Arial" panose="020B0604020202020204" pitchFamily="34" charset="0"/>
              <a:buChar char="•"/>
            </a:pPr>
            <a:r>
              <a:rPr lang="cs-CZ" sz="2400" b="1" dirty="0"/>
              <a:t>Nepedagogičtí zaměstnanci </a:t>
            </a:r>
            <a:r>
              <a:rPr lang="cs-CZ" sz="2400" dirty="0"/>
              <a:t>(jen ze státního rozpočtu, vč. PO,ESF a NPO) podle platových tříd a platových stupňů.</a:t>
            </a:r>
          </a:p>
          <a:p>
            <a:pPr marL="800100" lvl="2" indent="-342900" algn="l">
              <a:buClr>
                <a:srgbClr val="FF0000"/>
              </a:buClr>
              <a:buFont typeface="Arial" panose="020B0604020202020204" pitchFamily="34" charset="0"/>
              <a:buChar char="•"/>
            </a:pPr>
            <a:r>
              <a:rPr lang="cs-CZ" sz="2400" dirty="0"/>
              <a:t>Nečlení se podle jednotlivých druhů činnosti, vyplňuje se za všechny druhy činnosti dohromady.</a:t>
            </a:r>
          </a:p>
          <a:p>
            <a:pPr marL="342900" lvl="1" indent="-342900" algn="l">
              <a:buClr>
                <a:srgbClr val="FF0000"/>
              </a:buClr>
              <a:buFont typeface="Arial" panose="020B0604020202020204" pitchFamily="34" charset="0"/>
              <a:buChar char="•"/>
            </a:pPr>
            <a:r>
              <a:rPr lang="cs-CZ" sz="2400" b="1" dirty="0">
                <a:latin typeface="+mj-lt"/>
                <a:ea typeface="+mj-ea"/>
                <a:cs typeface="+mj-cs"/>
              </a:rPr>
              <a:t>Oddíl </a:t>
            </a:r>
            <a:r>
              <a:rPr lang="cs-CZ" sz="2400" b="1" dirty="0" err="1">
                <a:latin typeface="+mj-lt"/>
                <a:ea typeface="+mj-ea"/>
                <a:cs typeface="+mj-cs"/>
              </a:rPr>
              <a:t>IVa</a:t>
            </a:r>
            <a:r>
              <a:rPr lang="cs-CZ" sz="2400" b="1" dirty="0">
                <a:latin typeface="+mj-lt"/>
                <a:ea typeface="+mj-ea"/>
                <a:cs typeface="+mj-cs"/>
              </a:rPr>
              <a:t>.</a:t>
            </a:r>
          </a:p>
          <a:p>
            <a:pPr marL="800100" lvl="2" indent="-342900" algn="l">
              <a:buClr>
                <a:srgbClr val="FF0000"/>
              </a:buClr>
              <a:buFont typeface="Arial" panose="020B0604020202020204" pitchFamily="34" charset="0"/>
              <a:buChar char="•"/>
            </a:pPr>
            <a:r>
              <a:rPr lang="cs-CZ" sz="2400" b="1" dirty="0"/>
              <a:t>Pedagogičtí pracovníci </a:t>
            </a:r>
            <a:r>
              <a:rPr lang="cs-CZ" sz="2400" dirty="0"/>
              <a:t>(jen ze státního rozpočtu, vč. PO a ESF) podle platových tříd a platových stupňů.</a:t>
            </a:r>
          </a:p>
          <a:p>
            <a:pPr marL="800100" lvl="2" indent="-342900" algn="l">
              <a:buClr>
                <a:srgbClr val="FF0000"/>
              </a:buClr>
              <a:buFont typeface="Arial" panose="020B0604020202020204" pitchFamily="34" charset="0"/>
              <a:buChar char="•"/>
            </a:pPr>
            <a:r>
              <a:rPr lang="cs-CZ" sz="2400" dirty="0"/>
              <a:t>Údaje jsou rozepisovány v členění podle druhu činnosti (sloupec a), skupiny profesí pedagogických pracovníků (sloupec b), platového stupně (sloupec c) a zdroje financování (sloupec d).</a:t>
            </a:r>
            <a:r>
              <a:rPr lang="cs-CZ" sz="2400" b="1" dirty="0"/>
              <a:t>ZF</a:t>
            </a:r>
            <a:r>
              <a:rPr lang="cs-CZ" sz="2400" dirty="0"/>
              <a:t> je rozhodný pro evidenci v dalších oddílech (01,11,02,12,03,13, </a:t>
            </a:r>
            <a:r>
              <a:rPr lang="cs-CZ" sz="2400" b="1" dirty="0"/>
              <a:t>04, 14</a:t>
            </a:r>
            <a:r>
              <a:rPr lang="cs-CZ" sz="2400" dirty="0"/>
              <a:t>).</a:t>
            </a:r>
          </a:p>
          <a:p>
            <a:pPr marL="1257300" lvl="2" indent="-342900" algn="l">
              <a:buClr>
                <a:srgbClr val="FF0000"/>
              </a:buClr>
              <a:buFont typeface="Arial" panose="020B0604020202020204" pitchFamily="34" charset="0"/>
              <a:buChar char="•"/>
            </a:pPr>
            <a:endParaRPr lang="cs-CZ" sz="2400" dirty="0"/>
          </a:p>
        </p:txBody>
      </p:sp>
    </p:spTree>
    <p:extLst>
      <p:ext uri="{BB962C8B-B14F-4D97-AF65-F5344CB8AC3E}">
        <p14:creationId xmlns:p14="http://schemas.microsoft.com/office/powerpoint/2010/main" val="3108971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19</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25658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b="1" dirty="0">
                <a:latin typeface="+mj-lt"/>
                <a:ea typeface="+mj-ea"/>
                <a:cs typeface="+mj-cs"/>
              </a:rPr>
              <a:t>Oddíl </a:t>
            </a:r>
            <a:r>
              <a:rPr lang="cs-CZ" sz="2400" b="1" dirty="0" err="1">
                <a:latin typeface="+mj-lt"/>
                <a:ea typeface="+mj-ea"/>
                <a:cs typeface="+mj-cs"/>
              </a:rPr>
              <a:t>IVa</a:t>
            </a:r>
            <a:r>
              <a:rPr lang="cs-CZ" sz="2400" b="1" dirty="0">
                <a:latin typeface="+mj-lt"/>
                <a:ea typeface="+mj-ea"/>
                <a:cs typeface="+mj-cs"/>
              </a:rPr>
              <a:t>.</a:t>
            </a:r>
          </a:p>
          <a:p>
            <a:pPr marL="800100" lvl="2" indent="-342900" algn="l">
              <a:buClr>
                <a:srgbClr val="FF0000"/>
              </a:buClr>
              <a:buFont typeface="Arial" panose="020B0604020202020204" pitchFamily="34" charset="0"/>
              <a:buChar char="•"/>
            </a:pPr>
            <a:r>
              <a:rPr lang="cs-CZ" sz="2400" dirty="0"/>
              <a:t>ZF </a:t>
            </a:r>
            <a:r>
              <a:rPr lang="cs-CZ" sz="2400" dirty="0" err="1"/>
              <a:t>xy</a:t>
            </a:r>
            <a:r>
              <a:rPr lang="cs-CZ" sz="2400" dirty="0"/>
              <a:t> kde pro x =0 není ve stavu, </a:t>
            </a:r>
          </a:p>
          <a:p>
            <a:pPr marL="914400" lvl="3" algn="l">
              <a:buClr>
                <a:srgbClr val="FF0000"/>
              </a:buClr>
            </a:pPr>
            <a:r>
              <a:rPr lang="cs-CZ" sz="1600" dirty="0"/>
              <a:t>nemoc (není ve stavu pracujících) a zároveň je zajištěn zástup na pracovní smlouvu nebo dohodu mimo pracovní poměr nebo pracovní poměr bez stanovených hodin PPČ (jedná se o zaměstnance, který je dle § 73a zákoníku práce tzv. „na překážkách“, nebo který čerpá řádnou dovolenou bezprostředně po mateřské dovolené</a:t>
            </a:r>
            <a:r>
              <a:rPr lang="cs-CZ" sz="2400" dirty="0"/>
              <a:t>); pro x =1 je ve stavu</a:t>
            </a:r>
          </a:p>
          <a:p>
            <a:pPr marL="914400" lvl="7" algn="l">
              <a:buClr>
                <a:srgbClr val="FF0000"/>
              </a:buClr>
            </a:pPr>
            <a:r>
              <a:rPr lang="cs-CZ" sz="2400" dirty="0"/>
              <a:t>pro y =1 SR kap 333, y= 2 PO, y= 3 ESF, </a:t>
            </a:r>
            <a:r>
              <a:rPr lang="cs-CZ" sz="2400" b="1" dirty="0"/>
              <a:t>y= 4 NPO/ NPD</a:t>
            </a:r>
          </a:p>
          <a:p>
            <a:pPr marL="800100" lvl="2" indent="-342900" algn="l">
              <a:buClr>
                <a:srgbClr val="FF0000"/>
              </a:buClr>
              <a:buFont typeface="Arial" panose="020B0604020202020204" pitchFamily="34" charset="0"/>
              <a:buChar char="•"/>
            </a:pPr>
            <a:r>
              <a:rPr lang="cs-CZ" sz="2400" dirty="0"/>
              <a:t>Do dalších oddílů jen 11!!!</a:t>
            </a:r>
          </a:p>
          <a:p>
            <a:pPr marL="800100" lvl="2" indent="-342900" algn="l">
              <a:buClr>
                <a:srgbClr val="FF0000"/>
              </a:buClr>
              <a:buFont typeface="Arial" panose="020B0604020202020204" pitchFamily="34" charset="0"/>
              <a:buChar char="•"/>
            </a:pPr>
            <a:r>
              <a:rPr lang="cs-CZ" sz="2400" dirty="0"/>
              <a:t>Zaokrouhlení na 4 desetinná místa.</a:t>
            </a:r>
          </a:p>
          <a:p>
            <a:pPr marL="800100" lvl="2" indent="-342900" algn="l">
              <a:buClr>
                <a:srgbClr val="FF0000"/>
              </a:buClr>
              <a:buFont typeface="Arial" panose="020B0604020202020204" pitchFamily="34" charset="0"/>
              <a:buChar char="•"/>
            </a:pPr>
            <a:endParaRPr lang="cs-CZ" sz="2400" dirty="0"/>
          </a:p>
          <a:p>
            <a:pPr marL="800100" lvl="2" indent="-342900" algn="l">
              <a:buClr>
                <a:srgbClr val="FF0000"/>
              </a:buClr>
              <a:buFont typeface="Arial" panose="020B0604020202020204" pitchFamily="34" charset="0"/>
              <a:buChar char="•"/>
            </a:pPr>
            <a:endParaRPr lang="cs-CZ" sz="2400" dirty="0"/>
          </a:p>
        </p:txBody>
      </p:sp>
    </p:spTree>
    <p:extLst>
      <p:ext uri="{BB962C8B-B14F-4D97-AF65-F5344CB8AC3E}">
        <p14:creationId xmlns:p14="http://schemas.microsoft.com/office/powerpoint/2010/main" val="235728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 Vztah Rozpočtu 2025 s výkazem </a:t>
            </a:r>
            <a:br>
              <a:rPr lang="cs-CZ" sz="3200" dirty="0">
                <a:solidFill>
                  <a:schemeClr val="tx1"/>
                </a:solidFill>
                <a:effectLst/>
                <a:latin typeface="Arial" charset="0"/>
              </a:rPr>
            </a:br>
            <a:r>
              <a:rPr lang="cs-CZ" sz="3200" dirty="0">
                <a:solidFill>
                  <a:schemeClr val="tx1"/>
                </a:solidFill>
                <a:effectLst/>
                <a:latin typeface="Arial" charset="0"/>
              </a:rPr>
              <a:t>P1c-01 (na přímé náklady)</a:t>
            </a:r>
            <a:br>
              <a:rPr lang="cs-CZ" sz="3200" dirty="0">
                <a:solidFill>
                  <a:schemeClr val="tx1"/>
                </a:solidFill>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2</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Font typeface="Arial" charset="0"/>
              <a:buNone/>
            </a:pPr>
            <a:r>
              <a:rPr lang="cs-CZ" altLang="cs-CZ" sz="2400" b="1" dirty="0">
                <a:cs typeface="Times New Roman" pitchFamily="18" charset="0"/>
              </a:rPr>
              <a:t>Základní informace:</a:t>
            </a:r>
          </a:p>
          <a:p>
            <a:pPr marL="342900" indent="-342900" algn="l">
              <a:buClr>
                <a:srgbClr val="FF0000"/>
              </a:buClr>
              <a:buFont typeface="Arial" panose="020B0604020202020204" pitchFamily="34" charset="0"/>
              <a:buChar char="•"/>
            </a:pPr>
            <a:r>
              <a:rPr lang="cs-CZ" altLang="cs-CZ" sz="2400" b="1" dirty="0">
                <a:cs typeface="Times New Roman" pitchFamily="18" charset="0"/>
              </a:rPr>
              <a:t>P1c-01</a:t>
            </a:r>
            <a:r>
              <a:rPr lang="cs-CZ" altLang="cs-CZ" sz="2400" dirty="0">
                <a:cs typeface="Times New Roman" pitchFamily="18" charset="0"/>
              </a:rPr>
              <a:t> se stanovuje ke stavu 30. 9. předchozího roku </a:t>
            </a:r>
            <a:r>
              <a:rPr lang="cs-CZ" altLang="cs-CZ" sz="2400" b="1" dirty="0">
                <a:cs typeface="Times New Roman" pitchFamily="18" charset="0"/>
              </a:rPr>
              <a:t>(2024)</a:t>
            </a:r>
          </a:p>
          <a:p>
            <a:pPr marL="342900" indent="-342900" algn="l">
              <a:buClr>
                <a:srgbClr val="FF0000"/>
              </a:buClr>
              <a:buFont typeface="Arial" panose="020B0604020202020204" pitchFamily="34" charset="0"/>
              <a:buChar char="•"/>
            </a:pPr>
            <a:r>
              <a:rPr lang="cs-CZ" altLang="cs-CZ" sz="2400" b="1" dirty="0">
                <a:cs typeface="Times New Roman" pitchFamily="18" charset="0"/>
              </a:rPr>
              <a:t>Rozpočet 2025 </a:t>
            </a:r>
            <a:r>
              <a:rPr lang="cs-CZ" altLang="cs-CZ" sz="2400" dirty="0">
                <a:cs typeface="Times New Roman" pitchFamily="18" charset="0"/>
              </a:rPr>
              <a:t>přímých nákladů na pedagogů je odvislý od informací vykázaných v </a:t>
            </a:r>
            <a:r>
              <a:rPr lang="cs-CZ" altLang="cs-CZ" sz="2400" b="1" dirty="0">
                <a:cs typeface="Times New Roman" pitchFamily="18" charset="0"/>
              </a:rPr>
              <a:t>P1c-01 předchozího roku</a:t>
            </a:r>
          </a:p>
          <a:p>
            <a:pPr marL="342900" indent="-342900" algn="l">
              <a:buClr>
                <a:srgbClr val="FF0000"/>
              </a:buClr>
              <a:buFont typeface="Arial" panose="020B0604020202020204" pitchFamily="34" charset="0"/>
              <a:buChar char="•"/>
            </a:pPr>
            <a:r>
              <a:rPr lang="cs-CZ" altLang="cs-CZ" sz="2400" b="1" dirty="0">
                <a:cs typeface="Times New Roman" pitchFamily="18" charset="0"/>
              </a:rPr>
              <a:t>Nesprávné vykázání </a:t>
            </a:r>
          </a:p>
          <a:p>
            <a:pPr marL="800100" lvl="1" indent="-342900" algn="l">
              <a:buClr>
                <a:srgbClr val="FF0000"/>
              </a:buClr>
              <a:buFont typeface="Arial" panose="020B0604020202020204" pitchFamily="34" charset="0"/>
              <a:buChar char="•"/>
            </a:pPr>
            <a:r>
              <a:rPr lang="cs-CZ" altLang="cs-CZ" sz="2400" b="1" dirty="0">
                <a:cs typeface="Times New Roman" pitchFamily="18" charset="0"/>
              </a:rPr>
              <a:t>při neoprávněném požadavku </a:t>
            </a:r>
            <a:r>
              <a:rPr lang="cs-CZ" altLang="cs-CZ" sz="2400" dirty="0">
                <a:cs typeface="Times New Roman" pitchFamily="18" charset="0"/>
              </a:rPr>
              <a:t>může být posouzeno jako </a:t>
            </a:r>
            <a:r>
              <a:rPr lang="cs-CZ" altLang="cs-CZ" sz="2400" b="1" dirty="0">
                <a:cs typeface="Times New Roman" pitchFamily="18" charset="0"/>
              </a:rPr>
              <a:t>porušení rozpočtové kázně</a:t>
            </a:r>
            <a:r>
              <a:rPr lang="cs-CZ" altLang="cs-CZ" sz="2400" dirty="0">
                <a:cs typeface="Times New Roman" pitchFamily="18" charset="0"/>
              </a:rPr>
              <a:t>, </a:t>
            </a:r>
          </a:p>
          <a:p>
            <a:pPr marL="800100" lvl="1" indent="-342900" algn="l">
              <a:buClr>
                <a:srgbClr val="FF0000"/>
              </a:buClr>
              <a:buFont typeface="Arial" panose="020B0604020202020204" pitchFamily="34" charset="0"/>
              <a:buChar char="•"/>
            </a:pPr>
            <a:r>
              <a:rPr lang="cs-CZ" altLang="cs-CZ" sz="2400" b="1" dirty="0">
                <a:cs typeface="Times New Roman" pitchFamily="18" charset="0"/>
              </a:rPr>
              <a:t>při zapomenutí </a:t>
            </a:r>
            <a:r>
              <a:rPr lang="cs-CZ" altLang="cs-CZ" sz="2400" dirty="0">
                <a:cs typeface="Times New Roman" pitchFamily="18" charset="0"/>
              </a:rPr>
              <a:t>požadovaných nákladů </a:t>
            </a:r>
            <a:r>
              <a:rPr lang="cs-CZ" altLang="cs-CZ" sz="2400" b="1" dirty="0">
                <a:cs typeface="Times New Roman" pitchFamily="18" charset="0"/>
              </a:rPr>
              <a:t>nelze </a:t>
            </a:r>
            <a:r>
              <a:rPr lang="cs-CZ" altLang="cs-CZ" sz="2400" dirty="0">
                <a:cs typeface="Times New Roman" pitchFamily="18" charset="0"/>
              </a:rPr>
              <a:t>již </a:t>
            </a:r>
            <a:r>
              <a:rPr lang="cs-CZ" altLang="cs-CZ" sz="2400" b="1" dirty="0">
                <a:cs typeface="Times New Roman" pitchFamily="18" charset="0"/>
              </a:rPr>
              <a:t>dodatečně žádat. </a:t>
            </a:r>
          </a:p>
        </p:txBody>
      </p:sp>
    </p:spTree>
    <p:extLst>
      <p:ext uri="{BB962C8B-B14F-4D97-AF65-F5344CB8AC3E}">
        <p14:creationId xmlns:p14="http://schemas.microsoft.com/office/powerpoint/2010/main" val="737983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20</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25658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b="1" dirty="0">
                <a:latin typeface="+mj-lt"/>
                <a:ea typeface="+mj-ea"/>
                <a:cs typeface="+mj-cs"/>
              </a:rPr>
              <a:t>Oddíl </a:t>
            </a:r>
            <a:r>
              <a:rPr lang="cs-CZ" sz="2400" b="1" dirty="0" err="1">
                <a:latin typeface="+mj-lt"/>
                <a:ea typeface="+mj-ea"/>
                <a:cs typeface="+mj-cs"/>
              </a:rPr>
              <a:t>IVa</a:t>
            </a:r>
            <a:r>
              <a:rPr lang="cs-CZ" sz="2400" b="1" dirty="0">
                <a:latin typeface="+mj-lt"/>
                <a:ea typeface="+mj-ea"/>
                <a:cs typeface="+mj-cs"/>
              </a:rPr>
              <a:t>.</a:t>
            </a:r>
          </a:p>
          <a:p>
            <a:pPr marL="800100" lvl="2" indent="-342900" algn="l">
              <a:buClr>
                <a:srgbClr val="FF0000"/>
              </a:buClr>
              <a:buFont typeface="Arial" panose="020B0604020202020204" pitchFamily="34" charset="0"/>
              <a:buChar char="•"/>
            </a:pPr>
            <a:r>
              <a:rPr lang="cs-CZ" sz="2400" dirty="0"/>
              <a:t>Učitelé, vychovatelé, učitelé OV, speciální </a:t>
            </a:r>
            <a:r>
              <a:rPr lang="cs-CZ" sz="2400" dirty="0" err="1"/>
              <a:t>ped</a:t>
            </a:r>
            <a:r>
              <a:rPr lang="cs-CZ" sz="2400" dirty="0"/>
              <a:t>., psychologové, učitelé předmětu řízení motorových vozidel v praktickém vyučování a učitelé praktického vyučování pro získání svářečského oprávnění, asistenti pedagoga ve třídě zřízené podle § 16 odst. 9…</a:t>
            </a:r>
          </a:p>
          <a:p>
            <a:pPr marL="800100" lvl="2" indent="-342900" algn="l">
              <a:buClr>
                <a:srgbClr val="FF0000"/>
              </a:buClr>
              <a:buFont typeface="Arial" panose="020B0604020202020204" pitchFamily="34" charset="0"/>
              <a:buChar char="•"/>
            </a:pPr>
            <a:r>
              <a:rPr lang="cs-CZ" sz="2400" b="1" dirty="0"/>
              <a:t>Školní asistent a chůva nejsou pedagogičtí pracovníci, </a:t>
            </a:r>
            <a:r>
              <a:rPr lang="cs-CZ" sz="2400" dirty="0"/>
              <a:t>do oddílů </a:t>
            </a:r>
            <a:r>
              <a:rPr lang="cs-CZ" sz="2400" dirty="0" err="1"/>
              <a:t>IVa</a:t>
            </a:r>
            <a:r>
              <a:rPr lang="cs-CZ" sz="2400" dirty="0"/>
              <a:t>, </a:t>
            </a:r>
            <a:r>
              <a:rPr lang="cs-CZ" sz="2400" dirty="0" err="1"/>
              <a:t>IVb</a:t>
            </a:r>
            <a:r>
              <a:rPr lang="cs-CZ" sz="2400" dirty="0"/>
              <a:t>, </a:t>
            </a:r>
            <a:r>
              <a:rPr lang="cs-CZ" sz="2400" dirty="0" err="1"/>
              <a:t>IVc</a:t>
            </a:r>
            <a:r>
              <a:rPr lang="cs-CZ" sz="2400" dirty="0"/>
              <a:t> a VIII nevstupují.</a:t>
            </a:r>
          </a:p>
          <a:p>
            <a:pPr marL="800100" lvl="2" indent="-342900" algn="l">
              <a:buClr>
                <a:srgbClr val="FF0000"/>
              </a:buClr>
              <a:buFont typeface="Arial" panose="020B0604020202020204" pitchFamily="34" charset="0"/>
              <a:buChar char="•"/>
            </a:pPr>
            <a:r>
              <a:rPr lang="cs-CZ" sz="2400" dirty="0"/>
              <a:t>V souladu se zákonem č. 563/2004 Sb., o pedagogických</a:t>
            </a:r>
          </a:p>
          <a:p>
            <a:pPr marL="457200" lvl="2" algn="l">
              <a:buClr>
                <a:srgbClr val="FF0000"/>
              </a:buClr>
            </a:pPr>
            <a:r>
              <a:rPr lang="cs-CZ" sz="2400" dirty="0"/>
              <a:t>pracovnicích a vyhláškou č. 72/2005 Sb. je z kategorie</a:t>
            </a:r>
          </a:p>
          <a:p>
            <a:pPr marL="457200" lvl="2" algn="l">
              <a:buClr>
                <a:srgbClr val="FF0000"/>
              </a:buClr>
            </a:pPr>
            <a:r>
              <a:rPr lang="cs-CZ" sz="2400" dirty="0"/>
              <a:t>speciálních pedagogů vyčleněná nová samostatná kategorie</a:t>
            </a:r>
          </a:p>
          <a:p>
            <a:pPr marL="457200" lvl="2" algn="l">
              <a:buClr>
                <a:srgbClr val="FF0000"/>
              </a:buClr>
            </a:pPr>
            <a:r>
              <a:rPr lang="cs-CZ" sz="2400" dirty="0"/>
              <a:t>pedagogických pracovníků – </a:t>
            </a:r>
            <a:r>
              <a:rPr lang="cs-CZ" sz="2400" b="1" dirty="0"/>
              <a:t>školští logopedi </a:t>
            </a:r>
            <a:r>
              <a:rPr lang="cs-CZ" sz="2400" dirty="0"/>
              <a:t>(kód profese</a:t>
            </a:r>
            <a:r>
              <a:rPr lang="cs-CZ" sz="2400" b="1" dirty="0"/>
              <a:t> L</a:t>
            </a:r>
            <a:r>
              <a:rPr lang="cs-CZ" sz="2400" dirty="0"/>
              <a:t>).</a:t>
            </a:r>
          </a:p>
          <a:p>
            <a:pPr marL="800100" lvl="2" indent="-342900" algn="l">
              <a:buClr>
                <a:srgbClr val="FF0000"/>
              </a:buClr>
              <a:buFont typeface="Arial" panose="020B0604020202020204" pitchFamily="34" charset="0"/>
              <a:buChar char="•"/>
            </a:pPr>
            <a:endParaRPr lang="cs-CZ" sz="2400" dirty="0"/>
          </a:p>
          <a:p>
            <a:pPr marL="800100" lvl="2" indent="-342900" algn="l">
              <a:buClr>
                <a:srgbClr val="FF0000"/>
              </a:buClr>
              <a:buFont typeface="Arial" panose="020B0604020202020204" pitchFamily="34" charset="0"/>
              <a:buChar char="•"/>
            </a:pPr>
            <a:endParaRPr lang="cs-CZ" sz="2400" dirty="0"/>
          </a:p>
          <a:p>
            <a:pPr marL="800100" lvl="2" indent="-342900" algn="l">
              <a:buClr>
                <a:srgbClr val="FF0000"/>
              </a:buClr>
              <a:buFont typeface="Arial" panose="020B0604020202020204" pitchFamily="34" charset="0"/>
              <a:buChar char="•"/>
            </a:pPr>
            <a:endParaRPr lang="cs-CZ" sz="2400" dirty="0"/>
          </a:p>
        </p:txBody>
      </p:sp>
    </p:spTree>
    <p:extLst>
      <p:ext uri="{BB962C8B-B14F-4D97-AF65-F5344CB8AC3E}">
        <p14:creationId xmlns:p14="http://schemas.microsoft.com/office/powerpoint/2010/main" val="415830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21</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51723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b="1" dirty="0">
                <a:latin typeface="+mj-lt"/>
                <a:ea typeface="+mj-ea"/>
                <a:cs typeface="+mj-cs"/>
              </a:rPr>
              <a:t>Oddíl </a:t>
            </a:r>
            <a:r>
              <a:rPr lang="cs-CZ" sz="2400" b="1" dirty="0" err="1">
                <a:latin typeface="+mj-lt"/>
                <a:ea typeface="+mj-ea"/>
                <a:cs typeface="+mj-cs"/>
              </a:rPr>
              <a:t>IVb</a:t>
            </a:r>
            <a:r>
              <a:rPr lang="cs-CZ" sz="2400" b="1" dirty="0">
                <a:latin typeface="+mj-lt"/>
                <a:ea typeface="+mj-ea"/>
                <a:cs typeface="+mj-cs"/>
              </a:rPr>
              <a:t>.</a:t>
            </a:r>
          </a:p>
          <a:p>
            <a:pPr marL="800100" lvl="2" indent="-342900" algn="l">
              <a:buClr>
                <a:srgbClr val="FF0000"/>
              </a:buClr>
              <a:buFont typeface="Arial" panose="020B0604020202020204" pitchFamily="34" charset="0"/>
              <a:buChar char="•"/>
            </a:pPr>
            <a:r>
              <a:rPr lang="cs-CZ" sz="2400" dirty="0">
                <a:latin typeface="+mj-lt"/>
                <a:ea typeface="+mj-ea"/>
                <a:cs typeface="+mj-cs"/>
              </a:rPr>
              <a:t>Rozsah přímé pedagogické činnosti pedagogických pracovníků podle platových tříd a platových stupňů ve vybraných druzích škol a školní družině (jen ze státního rozpočtu, kromě PO a ESF, NPO/NPD), tj.</a:t>
            </a:r>
            <a:r>
              <a:rPr lang="cs-CZ" sz="2400" b="1" dirty="0">
                <a:latin typeface="+mj-lt"/>
                <a:ea typeface="+mj-ea"/>
                <a:cs typeface="+mj-cs"/>
              </a:rPr>
              <a:t> úvazky</a:t>
            </a:r>
            <a:r>
              <a:rPr lang="cs-CZ" sz="2400" dirty="0">
                <a:latin typeface="+mj-lt"/>
                <a:ea typeface="+mj-ea"/>
                <a:cs typeface="+mj-cs"/>
              </a:rPr>
              <a:t>!!!</a:t>
            </a:r>
          </a:p>
          <a:p>
            <a:pPr marL="800100" lvl="2" indent="-342900" algn="l">
              <a:buClr>
                <a:srgbClr val="FF0000"/>
              </a:buClr>
              <a:buFont typeface="Arial" panose="020B0604020202020204" pitchFamily="34" charset="0"/>
              <a:buChar char="•"/>
            </a:pPr>
            <a:r>
              <a:rPr lang="cs-CZ" sz="2400" dirty="0">
                <a:latin typeface="+mj-lt"/>
                <a:ea typeface="+mj-ea"/>
                <a:cs typeface="+mj-cs"/>
              </a:rPr>
              <a:t>Musí být v souladu s NV 75/2005 </a:t>
            </a:r>
            <a:r>
              <a:rPr lang="cs-CZ" sz="2400" dirty="0" err="1">
                <a:latin typeface="+mj-lt"/>
                <a:ea typeface="+mj-ea"/>
                <a:cs typeface="+mj-cs"/>
              </a:rPr>
              <a:t>Sb</a:t>
            </a:r>
            <a:r>
              <a:rPr lang="cs-CZ" sz="2400" dirty="0">
                <a:latin typeface="+mj-lt"/>
                <a:ea typeface="+mj-ea"/>
                <a:cs typeface="+mj-cs"/>
              </a:rPr>
              <a:t>…..</a:t>
            </a:r>
          </a:p>
          <a:p>
            <a:pPr marL="800100" lvl="2" indent="-342900" algn="l">
              <a:buClr>
                <a:srgbClr val="FF0000"/>
              </a:buClr>
              <a:buFont typeface="Arial" panose="020B0604020202020204" pitchFamily="34" charset="0"/>
              <a:buChar char="•"/>
            </a:pPr>
            <a:r>
              <a:rPr lang="cs-CZ" sz="2400" dirty="0">
                <a:latin typeface="+mj-lt"/>
                <a:ea typeface="+mj-ea"/>
                <a:cs typeface="+mj-cs"/>
              </a:rPr>
              <a:t>jen za pedagogické pracovníky, kteří mají v odd. </a:t>
            </a:r>
            <a:r>
              <a:rPr lang="cs-CZ" sz="2400" dirty="0" err="1">
                <a:latin typeface="+mj-lt"/>
                <a:ea typeface="+mj-ea"/>
                <a:cs typeface="+mj-cs"/>
              </a:rPr>
              <a:t>IVa</a:t>
            </a:r>
            <a:r>
              <a:rPr lang="cs-CZ" sz="2400" dirty="0">
                <a:latin typeface="+mj-lt"/>
                <a:ea typeface="+mj-ea"/>
                <a:cs typeface="+mj-cs"/>
              </a:rPr>
              <a:t> uveden </a:t>
            </a:r>
            <a:r>
              <a:rPr lang="cs-CZ" sz="2400" b="1" dirty="0">
                <a:latin typeface="+mj-lt"/>
                <a:ea typeface="+mj-ea"/>
                <a:cs typeface="+mj-cs"/>
              </a:rPr>
              <a:t>zdroj financování 11</a:t>
            </a:r>
            <a:r>
              <a:rPr lang="cs-CZ" sz="2400" dirty="0">
                <a:latin typeface="+mj-lt"/>
                <a:ea typeface="+mj-ea"/>
                <a:cs typeface="+mj-cs"/>
              </a:rPr>
              <a:t>.</a:t>
            </a:r>
          </a:p>
          <a:p>
            <a:pPr marL="800100" lvl="2" indent="-342900" algn="l">
              <a:buClr>
                <a:srgbClr val="FF0000"/>
              </a:buClr>
              <a:buFont typeface="Arial" panose="020B0604020202020204" pitchFamily="34" charset="0"/>
              <a:buChar char="•"/>
            </a:pPr>
            <a:r>
              <a:rPr lang="cs-CZ" sz="2400" b="1" dirty="0">
                <a:latin typeface="+mj-lt"/>
                <a:ea typeface="+mj-ea"/>
                <a:cs typeface="+mj-cs"/>
              </a:rPr>
              <a:t>Neuvádějí se </a:t>
            </a:r>
            <a:r>
              <a:rPr lang="cs-CZ" sz="2400" dirty="0">
                <a:latin typeface="+mj-lt"/>
                <a:ea typeface="+mj-ea"/>
                <a:cs typeface="+mj-cs"/>
              </a:rPr>
              <a:t>zde žádné přespočetné hodiny (nařízené, dohodnuté nebo nahodilé) nad rámec stanoveného týdenního rozsahu přímé pedagogické činnosti (ty jsou </a:t>
            </a:r>
            <a:r>
              <a:rPr lang="cs-CZ" sz="2400" b="1" dirty="0">
                <a:latin typeface="+mj-lt"/>
                <a:ea typeface="+mj-ea"/>
                <a:cs typeface="+mj-cs"/>
              </a:rPr>
              <a:t>vykazovány</a:t>
            </a:r>
            <a:r>
              <a:rPr lang="cs-CZ" sz="2400" dirty="0">
                <a:latin typeface="+mj-lt"/>
                <a:ea typeface="+mj-ea"/>
                <a:cs typeface="+mj-cs"/>
              </a:rPr>
              <a:t> samostatně </a:t>
            </a:r>
            <a:r>
              <a:rPr lang="cs-CZ" sz="2400" b="1" dirty="0">
                <a:latin typeface="+mj-lt"/>
                <a:ea typeface="+mj-ea"/>
                <a:cs typeface="+mj-cs"/>
              </a:rPr>
              <a:t>v odd. </a:t>
            </a:r>
            <a:r>
              <a:rPr lang="cs-CZ" sz="2400" b="1" dirty="0" err="1">
                <a:latin typeface="+mj-lt"/>
                <a:ea typeface="+mj-ea"/>
                <a:cs typeface="+mj-cs"/>
              </a:rPr>
              <a:t>IVc</a:t>
            </a:r>
            <a:r>
              <a:rPr lang="cs-CZ" sz="2400" dirty="0">
                <a:latin typeface="+mj-lt"/>
                <a:ea typeface="+mj-ea"/>
                <a:cs typeface="+mj-cs"/>
              </a:rPr>
              <a:t>).</a:t>
            </a:r>
          </a:p>
          <a:p>
            <a:pPr marL="800100" lvl="2" indent="-342900" algn="l">
              <a:buClr>
                <a:srgbClr val="FF0000"/>
              </a:buClr>
              <a:buFont typeface="Arial" panose="020B0604020202020204" pitchFamily="34" charset="0"/>
              <a:buChar char="•"/>
            </a:pPr>
            <a:r>
              <a:rPr lang="cs-CZ" sz="2400" dirty="0"/>
              <a:t>Zaokrouhlení na 2 des. m., a to i v následujících oddílech</a:t>
            </a:r>
          </a:p>
          <a:p>
            <a:pPr marL="800100" lvl="2" indent="-342900" algn="l">
              <a:buClr>
                <a:srgbClr val="FF0000"/>
              </a:buClr>
              <a:buFont typeface="Arial" panose="020B0604020202020204" pitchFamily="34" charset="0"/>
              <a:buChar char="•"/>
            </a:pPr>
            <a:endParaRPr lang="cs-CZ" sz="2400" dirty="0"/>
          </a:p>
        </p:txBody>
      </p:sp>
    </p:spTree>
    <p:extLst>
      <p:ext uri="{BB962C8B-B14F-4D97-AF65-F5344CB8AC3E}">
        <p14:creationId xmlns:p14="http://schemas.microsoft.com/office/powerpoint/2010/main" val="367986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22</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51723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b="1" dirty="0">
                <a:latin typeface="+mj-lt"/>
                <a:ea typeface="+mj-ea"/>
                <a:cs typeface="+mj-cs"/>
              </a:rPr>
              <a:t>Oddíl </a:t>
            </a:r>
            <a:r>
              <a:rPr lang="cs-CZ" sz="2400" b="1" dirty="0" err="1">
                <a:latin typeface="+mj-lt"/>
                <a:ea typeface="+mj-ea"/>
                <a:cs typeface="+mj-cs"/>
              </a:rPr>
              <a:t>IVc</a:t>
            </a:r>
            <a:r>
              <a:rPr lang="cs-CZ" sz="2400" b="1" dirty="0">
                <a:latin typeface="+mj-lt"/>
                <a:ea typeface="+mj-ea"/>
                <a:cs typeface="+mj-cs"/>
              </a:rPr>
              <a:t>.</a:t>
            </a:r>
          </a:p>
          <a:p>
            <a:pPr marL="800100" lvl="2" indent="-342900" algn="l">
              <a:buClr>
                <a:srgbClr val="FF0000"/>
              </a:buClr>
              <a:buFont typeface="Arial" panose="020B0604020202020204" pitchFamily="34" charset="0"/>
              <a:buChar char="•"/>
            </a:pPr>
            <a:r>
              <a:rPr lang="cs-CZ" sz="2400" dirty="0"/>
              <a:t>Hodiny přímé pedagogické činnosti pevně stanovené </a:t>
            </a:r>
            <a:r>
              <a:rPr lang="cs-CZ" sz="2400" b="1" dirty="0"/>
              <a:t>nad rámec týdenního rozsahu </a:t>
            </a:r>
            <a:r>
              <a:rPr lang="cs-CZ" sz="2400" dirty="0"/>
              <a:t>podle platových tříd a stupňů </a:t>
            </a:r>
            <a:r>
              <a:rPr lang="cs-CZ" sz="2400" b="1" dirty="0"/>
              <a:t>snížené </a:t>
            </a:r>
            <a:r>
              <a:rPr lang="cs-CZ" sz="2400" dirty="0"/>
              <a:t>o hodiny výuky </a:t>
            </a:r>
            <a:r>
              <a:rPr lang="cs-CZ" sz="2400" b="1" dirty="0"/>
              <a:t>nepovinných předmětů a PI </a:t>
            </a:r>
            <a:r>
              <a:rPr lang="cs-CZ" sz="2400" dirty="0"/>
              <a:t>(nad rámec RVP) a jen ze státního rozpočtu, kromě PO a ESF, NPO/NPD.</a:t>
            </a:r>
          </a:p>
          <a:p>
            <a:pPr marL="800100" lvl="2" indent="-342900" algn="l">
              <a:buClr>
                <a:srgbClr val="FF0000"/>
              </a:buClr>
              <a:buFont typeface="Arial" panose="020B0604020202020204" pitchFamily="34" charset="0"/>
              <a:buChar char="•"/>
            </a:pPr>
            <a:r>
              <a:rPr lang="cs-CZ" sz="2400" dirty="0"/>
              <a:t>Uvádějí se jen údaje za pedagogické pracovníky, kteří mají v oddíle</a:t>
            </a:r>
            <a:r>
              <a:rPr lang="cs-CZ" sz="2400" b="1" dirty="0"/>
              <a:t> </a:t>
            </a:r>
            <a:r>
              <a:rPr lang="cs-CZ" sz="2400" b="1" dirty="0" err="1"/>
              <a:t>IVa</a:t>
            </a:r>
            <a:r>
              <a:rPr lang="cs-CZ" sz="2400" b="1" dirty="0"/>
              <a:t> </a:t>
            </a:r>
            <a:r>
              <a:rPr lang="cs-CZ" sz="2400" dirty="0"/>
              <a:t>uveden </a:t>
            </a:r>
            <a:r>
              <a:rPr lang="cs-CZ" sz="2400" b="1" dirty="0"/>
              <a:t>zdroj financování 11 </a:t>
            </a:r>
            <a:r>
              <a:rPr lang="cs-CZ" sz="2400" dirty="0"/>
              <a:t>a jsou </a:t>
            </a:r>
            <a:r>
              <a:rPr lang="cs-CZ" sz="2400" b="1" dirty="0"/>
              <a:t>vykázáni</a:t>
            </a:r>
            <a:r>
              <a:rPr lang="cs-CZ" sz="2400" dirty="0"/>
              <a:t> v odd.</a:t>
            </a:r>
            <a:r>
              <a:rPr lang="cs-CZ" sz="2400" b="1" dirty="0"/>
              <a:t> </a:t>
            </a:r>
            <a:r>
              <a:rPr lang="cs-CZ" sz="2400" b="1" dirty="0" err="1"/>
              <a:t>IVb</a:t>
            </a:r>
            <a:r>
              <a:rPr lang="cs-CZ" sz="2400" b="1" dirty="0"/>
              <a:t> </a:t>
            </a:r>
            <a:r>
              <a:rPr lang="cs-CZ" sz="2400" dirty="0"/>
              <a:t>(rozsah PPČ)</a:t>
            </a:r>
          </a:p>
          <a:p>
            <a:pPr marL="800100" lvl="2" indent="-342900" algn="l">
              <a:buClr>
                <a:srgbClr val="FF0000"/>
              </a:buClr>
              <a:buFont typeface="Arial" panose="020B0604020202020204" pitchFamily="34" charset="0"/>
              <a:buChar char="•"/>
            </a:pPr>
            <a:r>
              <a:rPr lang="cs-CZ" sz="2400" dirty="0"/>
              <a:t>Je-li vyučováno </a:t>
            </a:r>
            <a:r>
              <a:rPr lang="cs-CZ" sz="2400" b="1" dirty="0"/>
              <a:t>více</a:t>
            </a:r>
            <a:r>
              <a:rPr lang="cs-CZ" sz="2400" dirty="0"/>
              <a:t> hodin </a:t>
            </a:r>
            <a:r>
              <a:rPr lang="cs-CZ" sz="2400" b="1" dirty="0"/>
              <a:t>nepovinných</a:t>
            </a:r>
            <a:r>
              <a:rPr lang="cs-CZ" sz="2400" dirty="0"/>
              <a:t> předmětů, než je počet uvedených přespočetných hodin, budou výsledné hodiny </a:t>
            </a:r>
            <a:r>
              <a:rPr lang="cs-CZ" sz="2400" b="1" dirty="0"/>
              <a:t>nabývat záporných hodnot</a:t>
            </a:r>
            <a:r>
              <a:rPr lang="cs-CZ" sz="2400" dirty="0"/>
              <a:t>!</a:t>
            </a:r>
          </a:p>
          <a:p>
            <a:pPr marL="342900" lvl="1" indent="-342900" algn="l">
              <a:buClr>
                <a:srgbClr val="FF0000"/>
              </a:buClr>
              <a:buFont typeface="Arial" panose="020B0604020202020204" pitchFamily="34" charset="0"/>
              <a:buChar char="•"/>
            </a:pPr>
            <a:r>
              <a:rPr lang="cs-CZ" sz="2400" b="1" dirty="0">
                <a:latin typeface="+mj-lt"/>
                <a:ea typeface="+mj-ea"/>
                <a:cs typeface="+mj-cs"/>
              </a:rPr>
              <a:t>Oddíl VI.</a:t>
            </a:r>
          </a:p>
          <a:p>
            <a:pPr marL="800100" lvl="2" indent="-342900" algn="l">
              <a:buClr>
                <a:srgbClr val="FF0000"/>
              </a:buClr>
              <a:buFont typeface="Arial" panose="020B0604020202020204" pitchFamily="34" charset="0"/>
              <a:buChar char="•"/>
            </a:pPr>
            <a:r>
              <a:rPr lang="cs-CZ" sz="2400" dirty="0">
                <a:latin typeface="+mj-lt"/>
                <a:ea typeface="+mj-ea"/>
                <a:cs typeface="+mj-cs"/>
              </a:rPr>
              <a:t>Zvlášť pedagogové i </a:t>
            </a:r>
            <a:r>
              <a:rPr lang="cs-CZ" sz="2400" dirty="0" err="1">
                <a:latin typeface="+mj-lt"/>
                <a:ea typeface="+mj-ea"/>
                <a:cs typeface="+mj-cs"/>
              </a:rPr>
              <a:t>nepedagogové</a:t>
            </a:r>
            <a:r>
              <a:rPr lang="cs-CZ" sz="2400" dirty="0">
                <a:latin typeface="+mj-lt"/>
                <a:ea typeface="+mj-ea"/>
                <a:cs typeface="+mj-cs"/>
              </a:rPr>
              <a:t> dle druhu činnosti – zvláštní složky platu (v platovém výměru).</a:t>
            </a:r>
          </a:p>
          <a:p>
            <a:pPr marL="457200" lvl="2" algn="l">
              <a:buClr>
                <a:srgbClr val="FF0000"/>
              </a:buClr>
            </a:pPr>
            <a:endParaRPr lang="cs-CZ" sz="2400" dirty="0"/>
          </a:p>
        </p:txBody>
      </p:sp>
    </p:spTree>
    <p:extLst>
      <p:ext uri="{BB962C8B-B14F-4D97-AF65-F5344CB8AC3E}">
        <p14:creationId xmlns:p14="http://schemas.microsoft.com/office/powerpoint/2010/main" val="1137026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3.3 Postup financování 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23</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25658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b="1" dirty="0">
                <a:latin typeface="+mj-lt"/>
                <a:ea typeface="+mj-ea"/>
                <a:cs typeface="+mj-cs"/>
              </a:rPr>
              <a:t>Oddíl VIII.</a:t>
            </a:r>
          </a:p>
          <a:p>
            <a:pPr marL="800100" lvl="2" indent="-342900" algn="l">
              <a:buClr>
                <a:srgbClr val="FF0000"/>
              </a:buClr>
              <a:buFont typeface="Arial" panose="020B0604020202020204" pitchFamily="34" charset="0"/>
              <a:buChar char="•"/>
            </a:pPr>
            <a:r>
              <a:rPr lang="cs-CZ" sz="2400" dirty="0">
                <a:latin typeface="+mj-lt"/>
                <a:ea typeface="+mj-ea"/>
                <a:cs typeface="+mj-cs"/>
              </a:rPr>
              <a:t>Průměrný týdenní počet hodin přímé pedagogické činnosti konaných v rámci </a:t>
            </a:r>
            <a:r>
              <a:rPr lang="cs-CZ" sz="2400" b="1" dirty="0">
                <a:latin typeface="+mj-lt"/>
                <a:ea typeface="+mj-ea"/>
                <a:cs typeface="+mj-cs"/>
              </a:rPr>
              <a:t>dohod mimo pracovní poměr</a:t>
            </a:r>
            <a:r>
              <a:rPr lang="cs-CZ" sz="2400" dirty="0">
                <a:latin typeface="+mj-lt"/>
                <a:ea typeface="+mj-ea"/>
                <a:cs typeface="+mj-cs"/>
              </a:rPr>
              <a:t> ve vybraných druzích škol a školní družině (jen ze státního rozpočtu, kromě ESF a PO).</a:t>
            </a:r>
          </a:p>
          <a:p>
            <a:pPr marL="457200" lvl="2" algn="l">
              <a:buClr>
                <a:srgbClr val="FF0000"/>
              </a:buClr>
            </a:pPr>
            <a:endParaRPr lang="cs-CZ" sz="2400" dirty="0"/>
          </a:p>
        </p:txBody>
      </p:sp>
    </p:spTree>
    <p:extLst>
      <p:ext uri="{BB962C8B-B14F-4D97-AF65-F5344CB8AC3E}">
        <p14:creationId xmlns:p14="http://schemas.microsoft.com/office/powerpoint/2010/main" val="1256924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rPr>
              <a:t>Příklad pro P1c-01</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24</a:t>
            </a:fld>
            <a:endParaRPr lang="cs-CZ" sz="1200">
              <a:solidFill>
                <a:schemeClr val="tx1">
                  <a:tint val="75000"/>
                </a:schemeClr>
              </a:solidFill>
              <a:latin typeface="+mn-lt"/>
            </a:endParaRPr>
          </a:p>
        </p:txBody>
      </p:sp>
      <p:sp>
        <p:nvSpPr>
          <p:cNvPr id="4" name="Nadpis 1"/>
          <p:cNvSpPr txBox="1">
            <a:spLocks/>
          </p:cNvSpPr>
          <p:nvPr/>
        </p:nvSpPr>
        <p:spPr>
          <a:xfrm>
            <a:off x="467544" y="980728"/>
            <a:ext cx="8229600" cy="5590046"/>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sz="2400" b="1" dirty="0"/>
              <a:t>Vyplňování P1c-01</a:t>
            </a:r>
          </a:p>
          <a:p>
            <a:pPr algn="l">
              <a:buClr>
                <a:srgbClr val="FF0000"/>
              </a:buClr>
            </a:pPr>
            <a:r>
              <a:rPr lang="cs-CZ" sz="2400" dirty="0"/>
              <a:t>(formulář)</a:t>
            </a:r>
          </a:p>
          <a:p>
            <a:pPr algn="l">
              <a:buClr>
                <a:srgbClr val="FF0000"/>
              </a:buClr>
            </a:pPr>
            <a:r>
              <a:rPr lang="cs-CZ" sz="2400" dirty="0"/>
              <a:t>Ř 	13. PT 5. PS   7 hodin (5 + 2 přes…)</a:t>
            </a:r>
          </a:p>
          <a:p>
            <a:pPr algn="l">
              <a:buClr>
                <a:srgbClr val="FF0000"/>
              </a:buClr>
            </a:pPr>
            <a:r>
              <a:rPr lang="cs-CZ" sz="2400" dirty="0"/>
              <a:t>U1 	12. PT 6. PS   25 hodin (22 +3 </a:t>
            </a:r>
            <a:r>
              <a:rPr lang="cs-CZ" sz="2400" dirty="0" err="1"/>
              <a:t>přes,z</a:t>
            </a:r>
            <a:r>
              <a:rPr lang="cs-CZ" sz="2400" dirty="0"/>
              <a:t> toho 1 hod NP)</a:t>
            </a:r>
          </a:p>
          <a:p>
            <a:pPr algn="l">
              <a:buClr>
                <a:srgbClr val="FF0000"/>
              </a:buClr>
            </a:pPr>
            <a:r>
              <a:rPr lang="cs-CZ" sz="2400" dirty="0"/>
              <a:t>U2 	12. PT 3. PS   22 hodin nemoc a je zástup na PS</a:t>
            </a:r>
          </a:p>
          <a:p>
            <a:pPr algn="l">
              <a:buClr>
                <a:srgbClr val="FF0000"/>
              </a:buClr>
            </a:pPr>
            <a:r>
              <a:rPr lang="cs-CZ" sz="2400" dirty="0"/>
              <a:t>U3 	12. PT 5. PS   22 hodin  zástup za nemoc na PS</a:t>
            </a:r>
          </a:p>
          <a:p>
            <a:pPr algn="l">
              <a:buClr>
                <a:srgbClr val="FF0000"/>
              </a:buClr>
            </a:pPr>
            <a:r>
              <a:rPr lang="cs-CZ" sz="2400" dirty="0"/>
              <a:t>U4 	12. PT 3. PS   22 hodin nemoc a je zástup na DPP</a:t>
            </a:r>
          </a:p>
          <a:p>
            <a:pPr algn="l">
              <a:buClr>
                <a:srgbClr val="FF0000"/>
              </a:buClr>
            </a:pPr>
            <a:r>
              <a:rPr lang="cs-CZ" sz="2400" dirty="0"/>
              <a:t>U5 			 22 hodin  zástup za nemoc na DPP</a:t>
            </a:r>
          </a:p>
          <a:p>
            <a:pPr algn="l">
              <a:buClr>
                <a:srgbClr val="FF0000"/>
              </a:buClr>
            </a:pPr>
            <a:r>
              <a:rPr lang="cs-CZ" sz="2400" dirty="0"/>
              <a:t>U6			 20+2 PO (Ne PI!!!)</a:t>
            </a:r>
          </a:p>
          <a:p>
            <a:pPr algn="l">
              <a:buClr>
                <a:srgbClr val="FF0000"/>
              </a:buClr>
            </a:pPr>
            <a:r>
              <a:rPr lang="cs-CZ" sz="2400" dirty="0"/>
              <a:t>AP	8. PT 5 PS	 0,5 úvazku z PO</a:t>
            </a:r>
          </a:p>
          <a:p>
            <a:pPr algn="l">
              <a:buClr>
                <a:srgbClr val="FF0000"/>
              </a:buClr>
            </a:pPr>
            <a:endParaRPr lang="cs-CZ" sz="2400" dirty="0"/>
          </a:p>
          <a:p>
            <a:pPr algn="l">
              <a:buClr>
                <a:srgbClr val="FF0000"/>
              </a:buClr>
            </a:pPr>
            <a:endParaRPr lang="cs-CZ" sz="2400" dirty="0"/>
          </a:p>
          <a:p>
            <a:pPr algn="l">
              <a:buClr>
                <a:srgbClr val="FF0000"/>
              </a:buClr>
            </a:pPr>
            <a:endParaRPr lang="cs-CZ" sz="2400" dirty="0"/>
          </a:p>
        </p:txBody>
      </p:sp>
    </p:spTree>
    <p:extLst>
      <p:ext uri="{BB962C8B-B14F-4D97-AF65-F5344CB8AC3E}">
        <p14:creationId xmlns:p14="http://schemas.microsoft.com/office/powerpoint/2010/main" val="4171507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r>
              <a:rPr lang="cs-CZ" b="0" dirty="0"/>
              <a:t>Nově i vč. NPO</a:t>
            </a:r>
          </a:p>
        </p:txBody>
      </p:sp>
      <p:sp>
        <p:nvSpPr>
          <p:cNvPr id="3" name="Zástupný symbol pro číslo snímku 2"/>
          <p:cNvSpPr>
            <a:spLocks noGrp="1"/>
          </p:cNvSpPr>
          <p:nvPr>
            <p:ph type="sldNum" sz="quarter" idx="12"/>
          </p:nvPr>
        </p:nvSpPr>
        <p:spPr/>
        <p:txBody>
          <a:bodyPr/>
          <a:lstStyle/>
          <a:p>
            <a:pPr>
              <a:defRPr/>
            </a:pPr>
            <a:fld id="{15566E08-6ACB-48F2-9533-C370E13795B6}" type="slidenum">
              <a:rPr lang="cs-CZ" smtClean="0"/>
              <a:pPr>
                <a:defRPr/>
              </a:pPr>
              <a:t>25</a:t>
            </a:fld>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78" y="833075"/>
            <a:ext cx="8373644" cy="5191850"/>
          </a:xfrm>
          <a:prstGeom prst="rect">
            <a:avLst/>
          </a:prstGeom>
        </p:spPr>
      </p:pic>
    </p:spTree>
    <p:extLst>
      <p:ext uri="{BB962C8B-B14F-4D97-AF65-F5344CB8AC3E}">
        <p14:creationId xmlns:p14="http://schemas.microsoft.com/office/powerpoint/2010/main" val="2704293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r>
              <a:rPr lang="cs-CZ" dirty="0"/>
              <a:t>Nově i kromě NPO</a:t>
            </a:r>
          </a:p>
        </p:txBody>
      </p:sp>
      <p:sp>
        <p:nvSpPr>
          <p:cNvPr id="3" name="Zástupný symbol pro číslo snímku 2"/>
          <p:cNvSpPr>
            <a:spLocks noGrp="1"/>
          </p:cNvSpPr>
          <p:nvPr>
            <p:ph type="sldNum" sz="quarter" idx="12"/>
          </p:nvPr>
        </p:nvSpPr>
        <p:spPr/>
        <p:txBody>
          <a:bodyPr/>
          <a:lstStyle/>
          <a:p>
            <a:pPr>
              <a:defRPr/>
            </a:pPr>
            <a:fld id="{15566E08-6ACB-48F2-9533-C370E13795B6}" type="slidenum">
              <a:rPr lang="cs-CZ" smtClean="0"/>
              <a:pPr>
                <a:defRPr/>
              </a:pPr>
              <a:t>26</a:t>
            </a:fld>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78" y="1209365"/>
            <a:ext cx="8011643" cy="4439270"/>
          </a:xfrm>
          <a:prstGeom prst="rect">
            <a:avLst/>
          </a:prstGeom>
        </p:spPr>
      </p:pic>
    </p:spTree>
    <p:extLst>
      <p:ext uri="{BB962C8B-B14F-4D97-AF65-F5344CB8AC3E}">
        <p14:creationId xmlns:p14="http://schemas.microsoft.com/office/powerpoint/2010/main" val="408115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r>
              <a:rPr lang="cs-CZ" dirty="0"/>
              <a:t>Nově i kromě NPO</a:t>
            </a:r>
          </a:p>
        </p:txBody>
      </p:sp>
      <p:sp>
        <p:nvSpPr>
          <p:cNvPr id="3" name="Zástupný symbol pro číslo snímku 2"/>
          <p:cNvSpPr>
            <a:spLocks noGrp="1"/>
          </p:cNvSpPr>
          <p:nvPr>
            <p:ph type="sldNum" sz="quarter" idx="12"/>
          </p:nvPr>
        </p:nvSpPr>
        <p:spPr/>
        <p:txBody>
          <a:bodyPr/>
          <a:lstStyle/>
          <a:p>
            <a:pPr>
              <a:defRPr/>
            </a:pPr>
            <a:fld id="{15566E08-6ACB-48F2-9533-C370E13795B6}" type="slidenum">
              <a:rPr lang="cs-CZ" smtClean="0"/>
              <a:pPr>
                <a:defRPr/>
              </a:pPr>
              <a:t>27</a:t>
            </a:fld>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204" y="1428471"/>
            <a:ext cx="8173591" cy="4001058"/>
          </a:xfrm>
          <a:prstGeom prst="rect">
            <a:avLst/>
          </a:prstGeom>
        </p:spPr>
      </p:pic>
    </p:spTree>
    <p:extLst>
      <p:ext uri="{BB962C8B-B14F-4D97-AF65-F5344CB8AC3E}">
        <p14:creationId xmlns:p14="http://schemas.microsoft.com/office/powerpoint/2010/main" val="1043340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p:txBody>
          <a:bodyPr/>
          <a:lstStyle/>
          <a:p>
            <a:pPr>
              <a:defRPr/>
            </a:pPr>
            <a:endParaRPr lang="cs-CZ"/>
          </a:p>
        </p:txBody>
      </p:sp>
      <p:sp>
        <p:nvSpPr>
          <p:cNvPr id="3" name="Zástupný symbol pro číslo snímku 2"/>
          <p:cNvSpPr>
            <a:spLocks noGrp="1"/>
          </p:cNvSpPr>
          <p:nvPr>
            <p:ph type="sldNum" sz="quarter" idx="12"/>
          </p:nvPr>
        </p:nvSpPr>
        <p:spPr/>
        <p:txBody>
          <a:bodyPr/>
          <a:lstStyle/>
          <a:p>
            <a:pPr>
              <a:defRPr/>
            </a:pPr>
            <a:fld id="{15566E08-6ACB-48F2-9533-C370E13795B6}" type="slidenum">
              <a:rPr lang="cs-CZ" smtClean="0"/>
              <a:pPr>
                <a:defRPr/>
              </a:pPr>
              <a:t>28</a:t>
            </a:fld>
            <a:endParaRPr lang="cs-CZ"/>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1906"/>
            <a:ext cx="9144000" cy="5154187"/>
          </a:xfrm>
          <a:prstGeom prst="rect">
            <a:avLst/>
          </a:prstGeom>
        </p:spPr>
      </p:pic>
    </p:spTree>
    <p:extLst>
      <p:ext uri="{BB962C8B-B14F-4D97-AF65-F5344CB8AC3E}">
        <p14:creationId xmlns:p14="http://schemas.microsoft.com/office/powerpoint/2010/main" val="4071387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3.4  </a:t>
            </a:r>
            <a:r>
              <a:rPr lang="cs-CZ" sz="3200" dirty="0" err="1">
                <a:solidFill>
                  <a:schemeClr val="tx1"/>
                </a:solidFill>
                <a:effectLst/>
                <a:latin typeface="Arial" charset="0"/>
              </a:rPr>
              <a:t>PHmax</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29</a:t>
            </a:fld>
            <a:endParaRPr lang="cs-CZ" sz="1200">
              <a:solidFill>
                <a:schemeClr val="tx1">
                  <a:tint val="75000"/>
                </a:schemeClr>
              </a:solidFill>
              <a:latin typeface="+mn-lt"/>
            </a:endParaRPr>
          </a:p>
        </p:txBody>
      </p:sp>
      <p:sp>
        <p:nvSpPr>
          <p:cNvPr id="4" name="Nadpis 1"/>
          <p:cNvSpPr txBox="1">
            <a:spLocks/>
          </p:cNvSpPr>
          <p:nvPr/>
        </p:nvSpPr>
        <p:spPr>
          <a:xfrm>
            <a:off x="395536" y="1124744"/>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b="1" dirty="0" err="1"/>
              <a:t>PHmax</a:t>
            </a:r>
            <a:r>
              <a:rPr lang="cs-CZ" sz="2400" dirty="0"/>
              <a:t> je stanoven v podobě </a:t>
            </a:r>
            <a:r>
              <a:rPr lang="cs-CZ" sz="2400" b="1" dirty="0"/>
              <a:t>maximálního počtu hodin výuky</a:t>
            </a:r>
            <a:r>
              <a:rPr lang="cs-CZ" sz="2400" dirty="0"/>
              <a:t> (včetně nezbytného dělení) ve třídě v oboru vzdělání </a:t>
            </a:r>
            <a:r>
              <a:rPr lang="cs-CZ" sz="2400" b="1" dirty="0"/>
              <a:t>v závislosti na počtu žáků ve třídě</a:t>
            </a:r>
            <a:r>
              <a:rPr lang="cs-CZ" sz="2400" dirty="0"/>
              <a:t>.</a:t>
            </a:r>
          </a:p>
          <a:p>
            <a:pPr algn="l"/>
            <a:endParaRPr lang="cs-CZ" sz="2400" b="1" dirty="0"/>
          </a:p>
          <a:p>
            <a:pPr algn="l"/>
            <a:r>
              <a:rPr lang="cs-CZ" sz="2400" b="1" dirty="0"/>
              <a:t>Hodnoty </a:t>
            </a:r>
            <a:r>
              <a:rPr lang="cs-CZ" sz="2400" b="1" dirty="0" err="1"/>
              <a:t>PHmax</a:t>
            </a:r>
            <a:r>
              <a:rPr lang="cs-CZ" sz="2400" b="1" dirty="0"/>
              <a:t> jsou stanoveny:</a:t>
            </a:r>
          </a:p>
          <a:p>
            <a:pPr marL="342900" indent="-342900" algn="l">
              <a:buClr>
                <a:srgbClr val="FF0000"/>
              </a:buClr>
              <a:buFont typeface="Arial" panose="020B0604020202020204" pitchFamily="34" charset="0"/>
              <a:buChar char="•"/>
            </a:pPr>
            <a:r>
              <a:rPr lang="cs-CZ" sz="2400" dirty="0"/>
              <a:t>na základě podmínek vzdělávání ve školském zákoně, v prováděcích vyhláškách, v nařízení vlády o soustavě oborů vzdělání,</a:t>
            </a:r>
          </a:p>
          <a:p>
            <a:pPr marL="342900" indent="-342900" algn="l">
              <a:buClr>
                <a:srgbClr val="FF0000"/>
              </a:buClr>
              <a:buFont typeface="Arial" panose="020B0604020202020204" pitchFamily="34" charset="0"/>
              <a:buChar char="•"/>
            </a:pPr>
            <a:r>
              <a:rPr lang="cs-CZ" sz="2400" dirty="0"/>
              <a:t>na základě učebních plánů v RVP =&gt; vstupními parametry jsou počty hodin v UP RVP,</a:t>
            </a:r>
          </a:p>
          <a:p>
            <a:pPr marL="342900" indent="-342900" algn="l">
              <a:buClr>
                <a:srgbClr val="FF0000"/>
              </a:buClr>
              <a:buFont typeface="Arial" panose="020B0604020202020204" pitchFamily="34" charset="0"/>
              <a:buChar char="•"/>
            </a:pPr>
            <a:r>
              <a:rPr lang="cs-CZ" sz="2400" dirty="0"/>
              <a:t>na základě současné organizace výuky na školách v různých oborech vzdělání =&gt; modelové zajištění dělení hodin všeobecných předmětů, odborných předmětů a odborné praxe. Pro stejné kategorie dosaženého vzdělání a příbuzné skupiny oborů jsou hodnoty shodné.</a:t>
            </a:r>
          </a:p>
          <a:p>
            <a:pPr algn="l">
              <a:buClr>
                <a:srgbClr val="FF0000"/>
              </a:buClr>
            </a:pPr>
            <a:endParaRPr lang="cs-CZ" sz="2400" dirty="0"/>
          </a:p>
        </p:txBody>
      </p:sp>
    </p:spTree>
    <p:extLst>
      <p:ext uri="{BB962C8B-B14F-4D97-AF65-F5344CB8AC3E}">
        <p14:creationId xmlns:p14="http://schemas.microsoft.com/office/powerpoint/2010/main" val="1202083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sah 2"/>
          <p:cNvSpPr>
            <a:spLocks noGrp="1"/>
          </p:cNvSpPr>
          <p:nvPr>
            <p:ph idx="4294967295"/>
          </p:nvPr>
        </p:nvSpPr>
        <p:spPr>
          <a:xfrm>
            <a:off x="390364" y="1412776"/>
            <a:ext cx="8363272" cy="4943574"/>
          </a:xfrm>
        </p:spPr>
        <p:txBody>
          <a:bodyPr>
            <a:normAutofit/>
          </a:bodyPr>
          <a:lstStyle/>
          <a:p>
            <a:pPr>
              <a:buFont typeface="Arial" panose="020B0604020202020204" pitchFamily="34" charset="0"/>
              <a:buChar char="•"/>
            </a:pPr>
            <a:r>
              <a:rPr lang="cs-CZ" sz="2400" dirty="0">
                <a:solidFill>
                  <a:schemeClr val="tx1"/>
                </a:solidFill>
              </a:rPr>
              <a:t>Právní postavení škol v souvislosti se zdroji financování. </a:t>
            </a:r>
          </a:p>
          <a:p>
            <a:pPr>
              <a:buFont typeface="Arial" panose="020B0604020202020204" pitchFamily="34" charset="0"/>
              <a:buChar char="•"/>
            </a:pPr>
            <a:r>
              <a:rPr lang="cs-CZ" sz="2400" dirty="0">
                <a:solidFill>
                  <a:schemeClr val="tx1"/>
                </a:solidFill>
              </a:rPr>
              <a:t>Náklady školy, jejich členění a správné použití v praxi. </a:t>
            </a:r>
          </a:p>
          <a:p>
            <a:pPr>
              <a:buFont typeface="Arial" panose="020B0604020202020204" pitchFamily="34" charset="0"/>
              <a:buChar char="•"/>
            </a:pPr>
            <a:r>
              <a:rPr lang="cs-CZ" sz="2400" dirty="0">
                <a:solidFill>
                  <a:schemeClr val="tx1"/>
                </a:solidFill>
              </a:rPr>
              <a:t>Způsob financování od roku 2020 (zdroje a jejich výše dle nového způsobu, možnosti řešení hraničních situací, organizace školy v závislosti na </a:t>
            </a:r>
            <a:r>
              <a:rPr lang="cs-CZ" sz="2400" dirty="0" err="1">
                <a:solidFill>
                  <a:schemeClr val="tx1"/>
                </a:solidFill>
              </a:rPr>
              <a:t>PHmax</a:t>
            </a:r>
            <a:r>
              <a:rPr lang="cs-CZ" sz="2400" dirty="0">
                <a:solidFill>
                  <a:schemeClr val="tx1"/>
                </a:solidFill>
              </a:rPr>
              <a:t>, složky platu a výše normativů, výkaznictví, P1c-01, P1-04, matrika ….)</a:t>
            </a:r>
          </a:p>
          <a:p>
            <a:pPr>
              <a:buFont typeface="Arial" panose="020B0604020202020204" pitchFamily="34" charset="0"/>
              <a:buChar char="•"/>
            </a:pPr>
            <a:r>
              <a:rPr lang="cs-CZ" sz="2400" b="1" dirty="0" err="1">
                <a:solidFill>
                  <a:schemeClr val="tx1"/>
                </a:solidFill>
              </a:rPr>
              <a:t>Nepedagogové</a:t>
            </a:r>
            <a:r>
              <a:rPr lang="cs-CZ" sz="2400" b="1" dirty="0">
                <a:solidFill>
                  <a:schemeClr val="tx1"/>
                </a:solidFill>
              </a:rPr>
              <a:t> 2026!!!</a:t>
            </a:r>
          </a:p>
          <a:p>
            <a:pPr>
              <a:buFont typeface="Arial" panose="020B0604020202020204" pitchFamily="34" charset="0"/>
              <a:buChar char="•"/>
            </a:pPr>
            <a:r>
              <a:rPr lang="cs-CZ" sz="2400" dirty="0">
                <a:solidFill>
                  <a:schemeClr val="tx1"/>
                </a:solidFill>
              </a:rPr>
              <a:t>FKSP</a:t>
            </a:r>
          </a:p>
          <a:p>
            <a:pPr marL="45720" indent="0">
              <a:buNone/>
            </a:pPr>
            <a:endParaRPr lang="cs-CZ" sz="2400" b="1" dirty="0">
              <a:solidFill>
                <a:schemeClr val="tx1"/>
              </a:solidFill>
            </a:endParaRPr>
          </a:p>
          <a:p>
            <a:pPr marL="45720" indent="0">
              <a:buNone/>
            </a:pPr>
            <a:endParaRPr lang="cs-CZ" sz="2400" b="1" dirty="0">
              <a:solidFill>
                <a:schemeClr val="tx1"/>
              </a:solidFill>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052B7F3-EB6D-4CF5-86FD-6597C5C27AFC}" type="slidenum">
              <a:rPr lang="cs-CZ" sz="1200">
                <a:solidFill>
                  <a:schemeClr val="tx1">
                    <a:tint val="75000"/>
                  </a:schemeClr>
                </a:solidFill>
                <a:latin typeface="+mn-lt"/>
              </a:rPr>
              <a:pPr algn="r" fontAlgn="auto">
                <a:spcBef>
                  <a:spcPts val="0"/>
                </a:spcBef>
                <a:spcAft>
                  <a:spcPts val="0"/>
                </a:spcAft>
                <a:defRPr/>
              </a:pPr>
              <a:t>3</a:t>
            </a:fld>
            <a:endParaRPr lang="cs-CZ" sz="1200">
              <a:solidFill>
                <a:schemeClr val="tx1">
                  <a:tint val="75000"/>
                </a:schemeClr>
              </a:solidFill>
              <a:latin typeface="+mn-lt"/>
            </a:endParaRPr>
          </a:p>
        </p:txBody>
      </p:sp>
      <p:sp>
        <p:nvSpPr>
          <p:cNvPr id="29702" name="Nadpis 1"/>
          <p:cNvSpPr>
            <a:spLocks/>
          </p:cNvSpPr>
          <p:nvPr/>
        </p:nvSpPr>
        <p:spPr bwMode="auto">
          <a:xfrm>
            <a:off x="457200" y="403200"/>
            <a:ext cx="8229600" cy="792163"/>
          </a:xfrm>
          <a:prstGeom prst="rect">
            <a:avLst/>
          </a:prstGeom>
          <a:noFill/>
          <a:ln w="9525">
            <a:noFill/>
            <a:miter lim="800000"/>
            <a:headEnd/>
            <a:tailEnd/>
          </a:ln>
        </p:spPr>
        <p:txBody>
          <a:bodyPr anchor="ctr"/>
          <a:lstStyle/>
          <a:p>
            <a:pPr algn="ctr"/>
            <a:r>
              <a:rPr lang="cs-CZ" sz="4400" dirty="0">
                <a:latin typeface="Calibri" pitchFamily="34" charset="0"/>
              </a:rPr>
              <a:t>Osnova přednášky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3.4 Postup financování pedagogické práce ze státního rozpočtu</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30</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sz="2400" b="1" dirty="0"/>
              <a:t>Příklad: </a:t>
            </a:r>
          </a:p>
          <a:p>
            <a:pPr algn="l">
              <a:buClr>
                <a:srgbClr val="FF0000"/>
              </a:buClr>
            </a:pPr>
            <a:r>
              <a:rPr lang="cs-CZ" sz="2400" dirty="0" err="1"/>
              <a:t>PHmax</a:t>
            </a:r>
            <a:r>
              <a:rPr lang="cs-CZ" sz="2400" dirty="0"/>
              <a:t> (vypočtený)						310</a:t>
            </a:r>
          </a:p>
          <a:p>
            <a:pPr algn="l">
              <a:buClr>
                <a:srgbClr val="FF0000"/>
              </a:buClr>
            </a:pPr>
            <a:r>
              <a:rPr lang="cs-CZ" sz="2400" u="sng" dirty="0"/>
              <a:t>Varianta 1:</a:t>
            </a:r>
          </a:p>
          <a:p>
            <a:pPr algn="l">
              <a:buClr>
                <a:srgbClr val="FF0000"/>
              </a:buClr>
            </a:pPr>
            <a:r>
              <a:rPr lang="cs-CZ" sz="2400" dirty="0" err="1"/>
              <a:t>PHškoly</a:t>
            </a:r>
            <a:r>
              <a:rPr lang="cs-CZ" sz="2400" dirty="0"/>
              <a:t> 							300</a:t>
            </a:r>
          </a:p>
          <a:p>
            <a:pPr algn="l">
              <a:buClr>
                <a:srgbClr val="FF0000"/>
              </a:buClr>
            </a:pPr>
            <a:r>
              <a:rPr lang="cs-CZ" sz="2400" dirty="0"/>
              <a:t>(skutečný odučený počet hodin dle rozvrhu)</a:t>
            </a:r>
          </a:p>
          <a:p>
            <a:pPr algn="l">
              <a:buClr>
                <a:srgbClr val="FF0000"/>
              </a:buClr>
            </a:pPr>
            <a:r>
              <a:rPr lang="cs-CZ" sz="2400" dirty="0" err="1"/>
              <a:t>PHškoly</a:t>
            </a:r>
            <a:r>
              <a:rPr lang="cs-CZ" sz="2400" dirty="0"/>
              <a:t> (300) </a:t>
            </a:r>
            <a:r>
              <a:rPr lang="cs-CZ" sz="2400" b="1" dirty="0"/>
              <a:t>&lt;</a:t>
            </a:r>
            <a:r>
              <a:rPr lang="cs-CZ" sz="2400" dirty="0"/>
              <a:t> </a:t>
            </a:r>
            <a:r>
              <a:rPr lang="cs-CZ" sz="2400" dirty="0" err="1"/>
              <a:t>PHmax</a:t>
            </a:r>
            <a:r>
              <a:rPr lang="cs-CZ" sz="2400" dirty="0"/>
              <a:t> vypočtený (310) … škola dostane peníze na </a:t>
            </a:r>
            <a:r>
              <a:rPr lang="cs-CZ" sz="2400"/>
              <a:t>PHškoly</a:t>
            </a:r>
            <a:r>
              <a:rPr lang="cs-CZ" sz="2400" dirty="0"/>
              <a:t> (300) hodin</a:t>
            </a:r>
          </a:p>
          <a:p>
            <a:pPr algn="l">
              <a:buClr>
                <a:srgbClr val="FF0000"/>
              </a:buClr>
            </a:pPr>
            <a:r>
              <a:rPr lang="cs-CZ" sz="2400" u="sng" dirty="0"/>
              <a:t>Varianta 2:</a:t>
            </a:r>
          </a:p>
          <a:p>
            <a:pPr algn="l">
              <a:buClr>
                <a:srgbClr val="FF0000"/>
              </a:buClr>
            </a:pPr>
            <a:r>
              <a:rPr lang="cs-CZ" sz="2400" dirty="0" err="1"/>
              <a:t>PHškoly</a:t>
            </a:r>
            <a:r>
              <a:rPr lang="cs-CZ" sz="2400" dirty="0"/>
              <a:t> 							320</a:t>
            </a:r>
          </a:p>
          <a:p>
            <a:pPr algn="l">
              <a:buClr>
                <a:srgbClr val="FF0000"/>
              </a:buClr>
            </a:pPr>
            <a:r>
              <a:rPr lang="cs-CZ" sz="2400" dirty="0"/>
              <a:t>(skutečný odučený počet hodin dle rozvrhu)</a:t>
            </a:r>
          </a:p>
          <a:p>
            <a:pPr algn="l">
              <a:buClr>
                <a:srgbClr val="FF0000"/>
              </a:buClr>
            </a:pPr>
            <a:r>
              <a:rPr lang="cs-CZ" sz="2400" dirty="0" err="1"/>
              <a:t>PHškoly</a:t>
            </a:r>
            <a:r>
              <a:rPr lang="cs-CZ" sz="2400" dirty="0"/>
              <a:t> (320) </a:t>
            </a:r>
            <a:r>
              <a:rPr lang="cs-CZ" sz="2400" b="1" dirty="0"/>
              <a:t>&gt;</a:t>
            </a:r>
            <a:r>
              <a:rPr lang="cs-CZ" sz="2400" dirty="0"/>
              <a:t> </a:t>
            </a:r>
            <a:r>
              <a:rPr lang="cs-CZ" sz="2400" dirty="0" err="1"/>
              <a:t>PHmax</a:t>
            </a:r>
            <a:r>
              <a:rPr lang="cs-CZ" sz="2400" dirty="0"/>
              <a:t> vypočtený (310) … škola dostane peníze pouze na </a:t>
            </a:r>
            <a:r>
              <a:rPr lang="cs-CZ" sz="2400" dirty="0" err="1"/>
              <a:t>PHmax</a:t>
            </a:r>
            <a:r>
              <a:rPr lang="cs-CZ" sz="2400" dirty="0"/>
              <a:t> (310) </a:t>
            </a:r>
          </a:p>
          <a:p>
            <a:pPr algn="l">
              <a:buClr>
                <a:srgbClr val="FF0000"/>
              </a:buClr>
            </a:pPr>
            <a:endParaRPr lang="cs-CZ" sz="2400" dirty="0"/>
          </a:p>
          <a:p>
            <a:pPr algn="l">
              <a:buClr>
                <a:srgbClr val="FF0000"/>
              </a:buClr>
            </a:pPr>
            <a:endParaRPr lang="cs-CZ" sz="2400" dirty="0"/>
          </a:p>
          <a:p>
            <a:pPr algn="l">
              <a:buClr>
                <a:srgbClr val="FF0000"/>
              </a:buClr>
            </a:pPr>
            <a:endParaRPr lang="cs-CZ" sz="2400" dirty="0"/>
          </a:p>
          <a:p>
            <a:pPr algn="l">
              <a:buClr>
                <a:srgbClr val="FF0000"/>
              </a:buClr>
            </a:pPr>
            <a:r>
              <a:rPr lang="cs-CZ" sz="2400" b="1" dirty="0"/>
              <a:t> </a:t>
            </a:r>
          </a:p>
        </p:txBody>
      </p:sp>
    </p:spTree>
    <p:extLst>
      <p:ext uri="{BB962C8B-B14F-4D97-AF65-F5344CB8AC3E}">
        <p14:creationId xmlns:p14="http://schemas.microsoft.com/office/powerpoint/2010/main" val="1459782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3.4.1 Základní pravidla a postup (pro ZŠ)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31</a:t>
            </a:fld>
            <a:endParaRPr lang="cs-CZ" sz="1200">
              <a:solidFill>
                <a:schemeClr val="tx1">
                  <a:tint val="75000"/>
                </a:schemeClr>
              </a:solidFill>
              <a:latin typeface="+mn-lt"/>
            </a:endParaRPr>
          </a:p>
        </p:txBody>
      </p:sp>
      <p:sp>
        <p:nvSpPr>
          <p:cNvPr id="4" name="Nadpis 1"/>
          <p:cNvSpPr txBox="1">
            <a:spLocks/>
          </p:cNvSpPr>
          <p:nvPr/>
        </p:nvSpPr>
        <p:spPr>
          <a:xfrm>
            <a:off x="395536" y="1046163"/>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b="1" dirty="0"/>
              <a:t> </a:t>
            </a:r>
            <a:r>
              <a:rPr lang="cs-CZ" sz="2400" dirty="0"/>
              <a:t>Počítá se dle </a:t>
            </a:r>
            <a:r>
              <a:rPr lang="cs-CZ" sz="2400" b="1" dirty="0"/>
              <a:t>NV 123/2018 </a:t>
            </a:r>
            <a:r>
              <a:rPr lang="cs-CZ" sz="2400" b="1" dirty="0" err="1"/>
              <a:t>Sb</a:t>
            </a:r>
            <a:r>
              <a:rPr lang="cs-CZ" sz="2400" dirty="0"/>
              <a:t>… novela od </a:t>
            </a:r>
            <a:r>
              <a:rPr lang="cs-CZ" sz="2400" b="1" dirty="0"/>
              <a:t>1. 9. 2024 </a:t>
            </a:r>
            <a:r>
              <a:rPr lang="cs-CZ" sz="2400" dirty="0"/>
              <a:t>(cca snížení o 5% oproti minulým hodnotám)</a:t>
            </a:r>
          </a:p>
          <a:p>
            <a:pPr algn="l"/>
            <a:r>
              <a:rPr lang="cs-CZ" sz="2400" dirty="0"/>
              <a:t>Základní pravidla:</a:t>
            </a:r>
          </a:p>
          <a:p>
            <a:pPr marL="457200" indent="-457200" algn="l">
              <a:buAutoNum type="arabicPeriod"/>
            </a:pPr>
            <a:r>
              <a:rPr lang="cs-CZ" sz="2400" dirty="0"/>
              <a:t>Rozdělit</a:t>
            </a:r>
            <a:r>
              <a:rPr lang="cs-CZ" sz="2400" b="1" dirty="0"/>
              <a:t> třídy na skupiny </a:t>
            </a:r>
            <a:r>
              <a:rPr lang="cs-CZ" sz="2400" dirty="0"/>
              <a:t>tak, aby každá skupina měla řádek v příloze </a:t>
            </a:r>
            <a:r>
              <a:rPr lang="cs-CZ" sz="2400" b="1" dirty="0"/>
              <a:t>NV</a:t>
            </a:r>
            <a:r>
              <a:rPr lang="cs-CZ" sz="2400" dirty="0"/>
              <a:t> (příloha A1Obory vzdělávání poskytující základní vzdělávání), k řádku přiřadit odpovídající počet tříd a počet řádků. Pro ně se počítá </a:t>
            </a:r>
            <a:r>
              <a:rPr lang="cs-CZ" sz="2400" dirty="0" err="1"/>
              <a:t>PHmax</a:t>
            </a:r>
            <a:r>
              <a:rPr lang="cs-CZ" sz="2400" dirty="0"/>
              <a:t> samostatně. </a:t>
            </a:r>
          </a:p>
          <a:p>
            <a:pPr algn="l"/>
            <a:r>
              <a:rPr lang="cs-CZ" sz="2400" dirty="0"/>
              <a:t>! -	Pro </a:t>
            </a:r>
            <a:r>
              <a:rPr lang="cs-CZ" sz="2400" b="1" dirty="0"/>
              <a:t>přípravnou</a:t>
            </a:r>
            <a:r>
              <a:rPr lang="cs-CZ" sz="2400" dirty="0"/>
              <a:t> třídu ZŠ a speciální školy se počítá 	dle novelizované </a:t>
            </a:r>
            <a:r>
              <a:rPr lang="cs-CZ" sz="2400" b="1" dirty="0" err="1"/>
              <a:t>vyhl</a:t>
            </a:r>
            <a:r>
              <a:rPr lang="cs-CZ" sz="2400" b="1" dirty="0"/>
              <a:t>. </a:t>
            </a:r>
            <a:r>
              <a:rPr lang="cs-CZ" sz="2400" dirty="0"/>
              <a:t>48/2005 Sb., </a:t>
            </a:r>
          </a:p>
          <a:p>
            <a:pPr algn="l"/>
            <a:r>
              <a:rPr lang="cs-CZ" sz="2400" dirty="0"/>
              <a:t>!  -	hodnota </a:t>
            </a:r>
            <a:r>
              <a:rPr lang="cs-CZ" sz="2400" dirty="0" err="1"/>
              <a:t>PHmax</a:t>
            </a:r>
            <a:r>
              <a:rPr lang="cs-CZ" sz="2400" dirty="0"/>
              <a:t> pro žáky podle §38 a §41 ŠZ se 	počítá zvlášť, nezapočítávají so do celkového počtu.</a:t>
            </a:r>
          </a:p>
          <a:p>
            <a:pPr marL="457200" indent="-457200" algn="l">
              <a:buAutoNum type="arabicPeriod" startAt="2"/>
            </a:pPr>
            <a:r>
              <a:rPr lang="cs-CZ" sz="2400" dirty="0"/>
              <a:t>Pokud je jedno ředitelství, pak se počítá vše      dohromady i za odloučené pracoviště.</a:t>
            </a:r>
          </a:p>
          <a:p>
            <a:pPr algn="l"/>
            <a:endParaRPr lang="cs-CZ" sz="2400" dirty="0"/>
          </a:p>
          <a:p>
            <a:pPr algn="l">
              <a:buClr>
                <a:srgbClr val="FF0000"/>
              </a:buClr>
            </a:pPr>
            <a:endParaRPr lang="cs-CZ" sz="2400" dirty="0"/>
          </a:p>
        </p:txBody>
      </p:sp>
    </p:spTree>
    <p:extLst>
      <p:ext uri="{BB962C8B-B14F-4D97-AF65-F5344CB8AC3E}">
        <p14:creationId xmlns:p14="http://schemas.microsoft.com/office/powerpoint/2010/main" val="217507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3.4.1 Základní pravidla a postup (pro ZŠ)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32</a:t>
            </a:fld>
            <a:endParaRPr lang="cs-CZ" sz="1200">
              <a:solidFill>
                <a:schemeClr val="tx1">
                  <a:tint val="75000"/>
                </a:schemeClr>
              </a:solidFill>
              <a:latin typeface="+mn-lt"/>
            </a:endParaRPr>
          </a:p>
        </p:txBody>
      </p:sp>
      <p:sp>
        <p:nvSpPr>
          <p:cNvPr id="4" name="Nadpis 1"/>
          <p:cNvSpPr txBox="1">
            <a:spLocks/>
          </p:cNvSpPr>
          <p:nvPr/>
        </p:nvSpPr>
        <p:spPr>
          <a:xfrm>
            <a:off x="395536" y="1046163"/>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b="1" dirty="0"/>
              <a:t>Postup výpočtu </a:t>
            </a:r>
            <a:r>
              <a:rPr lang="cs-CZ" sz="2400" b="1" dirty="0" err="1"/>
              <a:t>PHmax</a:t>
            </a:r>
            <a:r>
              <a:rPr lang="cs-CZ" sz="2400" dirty="0"/>
              <a:t>:</a:t>
            </a:r>
          </a:p>
          <a:p>
            <a:pPr marL="342900" indent="-342900" algn="l">
              <a:buClr>
                <a:srgbClr val="FF0000"/>
              </a:buClr>
              <a:buFont typeface="Arial" panose="020B0604020202020204" pitchFamily="34" charset="0"/>
              <a:buChar char="•"/>
            </a:pPr>
            <a:r>
              <a:rPr lang="cs-CZ" sz="2400" dirty="0"/>
              <a:t>základem je počet tříd a žáků (uvedeno ve </a:t>
            </a:r>
            <a:r>
              <a:rPr lang="cs-CZ" sz="2400" dirty="0" err="1"/>
              <a:t>stat</a:t>
            </a:r>
            <a:r>
              <a:rPr lang="cs-CZ" sz="2400" dirty="0"/>
              <a:t>. výkaze),</a:t>
            </a:r>
          </a:p>
          <a:p>
            <a:pPr marL="342900" indent="-342900" algn="l">
              <a:buClr>
                <a:srgbClr val="FF0000"/>
              </a:buClr>
              <a:buFont typeface="Arial" panose="020B0604020202020204" pitchFamily="34" charset="0"/>
              <a:buChar char="•"/>
            </a:pPr>
            <a:r>
              <a:rPr lang="cs-CZ" sz="2400" dirty="0"/>
              <a:t>určit </a:t>
            </a:r>
            <a:r>
              <a:rPr lang="cs-CZ" sz="2400" dirty="0" err="1"/>
              <a:t>prům</a:t>
            </a:r>
            <a:r>
              <a:rPr lang="cs-CZ" sz="2400" dirty="0"/>
              <a:t>. počet žáků ve třídě pro danou charakteristiku třídy,</a:t>
            </a:r>
          </a:p>
          <a:p>
            <a:pPr marL="342900" indent="-342900" algn="l">
              <a:buClr>
                <a:srgbClr val="FF0000"/>
              </a:buClr>
              <a:buFont typeface="Arial" panose="020B0604020202020204" pitchFamily="34" charset="0"/>
              <a:buChar char="•"/>
            </a:pPr>
            <a:r>
              <a:rPr lang="cs-CZ" sz="2400" dirty="0"/>
              <a:t>k dané hodnotě přiřadit </a:t>
            </a:r>
            <a:r>
              <a:rPr lang="cs-CZ" sz="2400" dirty="0" err="1"/>
              <a:t>PHmax</a:t>
            </a:r>
            <a:r>
              <a:rPr lang="cs-CZ" sz="2400" dirty="0"/>
              <a:t>,</a:t>
            </a:r>
          </a:p>
          <a:p>
            <a:pPr marL="342900" indent="-342900" algn="l">
              <a:buClr>
                <a:srgbClr val="FF0000"/>
              </a:buClr>
              <a:buFont typeface="Arial" panose="020B0604020202020204" pitchFamily="34" charset="0"/>
              <a:buChar char="•"/>
            </a:pPr>
            <a:r>
              <a:rPr lang="cs-CZ" sz="2400" dirty="0"/>
              <a:t>tuto hodnotu vynásobit počtem tříd,</a:t>
            </a:r>
          </a:p>
          <a:p>
            <a:pPr marL="342900" indent="-342900" algn="l">
              <a:buClr>
                <a:srgbClr val="FF0000"/>
              </a:buClr>
              <a:buFont typeface="Arial" panose="020B0604020202020204" pitchFamily="34" charset="0"/>
              <a:buChar char="•"/>
            </a:pPr>
            <a:r>
              <a:rPr lang="cs-CZ" sz="2400" dirty="0"/>
              <a:t>opakovat pro všechny relevantní řádky NV,</a:t>
            </a:r>
          </a:p>
          <a:p>
            <a:pPr marL="342900" indent="-342900" algn="l">
              <a:buClr>
                <a:srgbClr val="FF0000"/>
              </a:buClr>
              <a:buFont typeface="Arial" panose="020B0604020202020204" pitchFamily="34" charset="0"/>
              <a:buChar char="•"/>
            </a:pPr>
            <a:r>
              <a:rPr lang="cs-CZ" sz="2400" dirty="0"/>
              <a:t>obdobně stanovit zvlášť pro přípravné třídy podle nov. </a:t>
            </a:r>
            <a:r>
              <a:rPr lang="cs-CZ" sz="2400" dirty="0" err="1"/>
              <a:t>vylh</a:t>
            </a:r>
            <a:r>
              <a:rPr lang="cs-CZ" sz="2400" dirty="0"/>
              <a:t>. 48/2005 </a:t>
            </a:r>
            <a:r>
              <a:rPr lang="cs-CZ" sz="2400" dirty="0" err="1"/>
              <a:t>Sb</a:t>
            </a:r>
            <a:r>
              <a:rPr lang="cs-CZ" sz="2400" dirty="0"/>
              <a:t>,(pokud jsou),</a:t>
            </a:r>
          </a:p>
          <a:p>
            <a:pPr marL="342900" indent="-342900" algn="l">
              <a:buClr>
                <a:srgbClr val="FF0000"/>
              </a:buClr>
              <a:buFont typeface="Arial" panose="020B0604020202020204" pitchFamily="34" charset="0"/>
              <a:buChar char="•"/>
            </a:pPr>
            <a:r>
              <a:rPr lang="cs-CZ" sz="2400" dirty="0"/>
              <a:t>vynásobit počet žáků vzdělávaných podle §38 a §41ŠZ příslušnou hodnotou </a:t>
            </a:r>
            <a:r>
              <a:rPr lang="cs-CZ" sz="2400" dirty="0" err="1"/>
              <a:t>PHmax</a:t>
            </a:r>
            <a:r>
              <a:rPr lang="cs-CZ" sz="2400" dirty="0"/>
              <a:t> (pokud jsou),</a:t>
            </a:r>
          </a:p>
          <a:p>
            <a:pPr marL="342900" indent="-342900" algn="l">
              <a:buClr>
                <a:srgbClr val="FF0000"/>
              </a:buClr>
              <a:buFont typeface="Arial" panose="020B0604020202020204" pitchFamily="34" charset="0"/>
              <a:buChar char="•"/>
            </a:pPr>
            <a:r>
              <a:rPr lang="cs-CZ" sz="2400" dirty="0"/>
              <a:t>provést součet všech </a:t>
            </a:r>
            <a:r>
              <a:rPr lang="cs-CZ" sz="2400" dirty="0" err="1"/>
              <a:t>PHmax</a:t>
            </a:r>
            <a:r>
              <a:rPr lang="cs-CZ" sz="2400" dirty="0"/>
              <a:t> pro celou školu.</a:t>
            </a:r>
          </a:p>
          <a:p>
            <a:pPr algn="l">
              <a:buClr>
                <a:srgbClr val="FF0000"/>
              </a:buClr>
            </a:pPr>
            <a:endParaRPr lang="cs-CZ" sz="2400" dirty="0"/>
          </a:p>
        </p:txBody>
      </p:sp>
    </p:spTree>
    <p:extLst>
      <p:ext uri="{BB962C8B-B14F-4D97-AF65-F5344CB8AC3E}">
        <p14:creationId xmlns:p14="http://schemas.microsoft.com/office/powerpoint/2010/main" val="67351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3.4.2 Praktický příklad </a:t>
            </a:r>
            <a:r>
              <a:rPr lang="cs-CZ" sz="3600" dirty="0">
                <a:solidFill>
                  <a:schemeClr val="tx1"/>
                </a:solidFill>
                <a:effectLst/>
                <a:latin typeface="Arial" charset="0"/>
              </a:rPr>
              <a:t>(pro ZŠ)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33</a:t>
            </a:fld>
            <a:endParaRPr lang="cs-CZ" sz="1200">
              <a:solidFill>
                <a:schemeClr val="tx1">
                  <a:tint val="75000"/>
                </a:schemeClr>
              </a:solidFill>
              <a:latin typeface="+mn-lt"/>
            </a:endParaRPr>
          </a:p>
        </p:txBody>
      </p:sp>
      <p:sp>
        <p:nvSpPr>
          <p:cNvPr id="4" name="Nadpis 1"/>
          <p:cNvSpPr txBox="1">
            <a:spLocks/>
          </p:cNvSpPr>
          <p:nvPr/>
        </p:nvSpPr>
        <p:spPr>
          <a:xfrm>
            <a:off x="395536" y="1046163"/>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endParaRPr lang="cs-CZ" sz="2400" b="1" dirty="0"/>
          </a:p>
          <a:p>
            <a:pPr algn="l"/>
            <a:r>
              <a:rPr lang="cs-CZ" sz="2400" b="1" dirty="0"/>
              <a:t>Vstupní data:</a:t>
            </a:r>
          </a:p>
          <a:p>
            <a:pPr algn="l"/>
            <a:r>
              <a:rPr lang="cs-CZ" sz="2400" dirty="0"/>
              <a:t>Počet žáků				42</a:t>
            </a:r>
          </a:p>
          <a:p>
            <a:pPr algn="l"/>
            <a:r>
              <a:rPr lang="cs-CZ" sz="2400" dirty="0"/>
              <a:t>Počet  tříd				3</a:t>
            </a:r>
          </a:p>
          <a:p>
            <a:pPr algn="l"/>
            <a:r>
              <a:rPr lang="cs-CZ" sz="2400" dirty="0"/>
              <a:t>Počet žáků ve třídě dle §16/9	6	</a:t>
            </a:r>
          </a:p>
          <a:p>
            <a:pPr algn="l">
              <a:buClr>
                <a:srgbClr val="FF0000"/>
              </a:buClr>
            </a:pPr>
            <a:r>
              <a:rPr lang="cs-CZ" sz="2400" dirty="0"/>
              <a:t>Počet tříd podle §16/9		1</a:t>
            </a:r>
          </a:p>
          <a:p>
            <a:pPr algn="l">
              <a:buClr>
                <a:srgbClr val="FF0000"/>
              </a:buClr>
            </a:pPr>
            <a:endParaRPr lang="cs-CZ" sz="2400" dirty="0"/>
          </a:p>
          <a:p>
            <a:pPr algn="l"/>
            <a:r>
              <a:rPr lang="cs-CZ" sz="2400" b="1" dirty="0"/>
              <a:t>Stanovení </a:t>
            </a:r>
            <a:r>
              <a:rPr lang="cs-CZ" sz="2400" b="1" dirty="0" err="1"/>
              <a:t>prům</a:t>
            </a:r>
            <a:r>
              <a:rPr lang="cs-CZ" sz="2400" b="1" dirty="0"/>
              <a:t>. počtu:</a:t>
            </a:r>
          </a:p>
          <a:p>
            <a:pPr algn="l"/>
            <a:r>
              <a:rPr lang="cs-CZ" sz="2400" dirty="0" err="1"/>
              <a:t>Prům</a:t>
            </a:r>
            <a:r>
              <a:rPr lang="cs-CZ" sz="2400" dirty="0"/>
              <a:t> počet žáků ve třídě(běžné)		42/3 = 14</a:t>
            </a:r>
          </a:p>
          <a:p>
            <a:pPr algn="l"/>
            <a:endParaRPr lang="cs-CZ" sz="2400" dirty="0"/>
          </a:p>
          <a:p>
            <a:pPr algn="l"/>
            <a:r>
              <a:rPr lang="cs-CZ" sz="2400" dirty="0" err="1"/>
              <a:t>Prům</a:t>
            </a:r>
            <a:r>
              <a:rPr lang="cs-CZ" sz="2400" dirty="0"/>
              <a:t>. počet žáků ve třídě dle §16/9	6/1 = 6</a:t>
            </a:r>
          </a:p>
          <a:p>
            <a:pPr algn="l">
              <a:buClr>
                <a:srgbClr val="FF0000"/>
              </a:buClr>
            </a:pPr>
            <a:endParaRPr lang="cs-CZ" sz="2400" b="1" dirty="0"/>
          </a:p>
          <a:p>
            <a:pPr algn="l">
              <a:buClr>
                <a:srgbClr val="FF0000"/>
              </a:buClr>
            </a:pPr>
            <a:endParaRPr lang="cs-CZ" sz="2400" dirty="0"/>
          </a:p>
        </p:txBody>
      </p:sp>
    </p:spTree>
    <p:extLst>
      <p:ext uri="{BB962C8B-B14F-4D97-AF65-F5344CB8AC3E}">
        <p14:creationId xmlns:p14="http://schemas.microsoft.com/office/powerpoint/2010/main" val="171415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755576" y="118801"/>
            <a:ext cx="8229600" cy="719931"/>
          </a:xfrm>
        </p:spPr>
        <p:txBody>
          <a:bodyPr/>
          <a:lstStyle/>
          <a:p>
            <a:pPr marL="0" indent="0" algn="ctr">
              <a:buNone/>
            </a:pPr>
            <a:r>
              <a:rPr lang="cs-CZ" sz="3200" dirty="0">
                <a:solidFill>
                  <a:schemeClr val="tx1"/>
                </a:solidFill>
                <a:effectLst/>
                <a:latin typeface="Arial" charset="0"/>
              </a:rPr>
              <a:t>3.4.2 Praktický příklad (pro ZŠ)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34</a:t>
            </a:fld>
            <a:endParaRPr lang="cs-CZ" sz="1200">
              <a:solidFill>
                <a:schemeClr val="tx1">
                  <a:tint val="75000"/>
                </a:schemeClr>
              </a:solidFill>
              <a:latin typeface="+mn-lt"/>
            </a:endParaRPr>
          </a:p>
        </p:txBody>
      </p:sp>
      <p:sp>
        <p:nvSpPr>
          <p:cNvPr id="4" name="Nadpis 1"/>
          <p:cNvSpPr txBox="1">
            <a:spLocks/>
          </p:cNvSpPr>
          <p:nvPr/>
        </p:nvSpPr>
        <p:spPr>
          <a:xfrm>
            <a:off x="395537" y="1092882"/>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b="1" dirty="0"/>
              <a:t>Stanovení pásma:</a:t>
            </a:r>
          </a:p>
          <a:p>
            <a:pPr algn="l"/>
            <a:endParaRPr lang="cs-CZ" sz="2400" b="1" dirty="0"/>
          </a:p>
        </p:txBody>
      </p:sp>
      <p:graphicFrame>
        <p:nvGraphicFramePr>
          <p:cNvPr id="3" name="Tabulka 2"/>
          <p:cNvGraphicFramePr>
            <a:graphicFrameLocks noGrp="1"/>
          </p:cNvGraphicFramePr>
          <p:nvPr/>
        </p:nvGraphicFramePr>
        <p:xfrm>
          <a:off x="395537" y="1628800"/>
          <a:ext cx="8248190" cy="4032449"/>
        </p:xfrm>
        <a:graphic>
          <a:graphicData uri="http://schemas.openxmlformats.org/drawingml/2006/table">
            <a:tbl>
              <a:tblPr>
                <a:tableStyleId>{5940675A-B579-460E-94D1-54222C63F5DA}</a:tableStyleId>
              </a:tblPr>
              <a:tblGrid>
                <a:gridCol w="1368151">
                  <a:extLst>
                    <a:ext uri="{9D8B030D-6E8A-4147-A177-3AD203B41FA5}">
                      <a16:colId xmlns:a16="http://schemas.microsoft.com/office/drawing/2014/main" val="896387605"/>
                    </a:ext>
                  </a:extLst>
                </a:gridCol>
                <a:gridCol w="1656184">
                  <a:extLst>
                    <a:ext uri="{9D8B030D-6E8A-4147-A177-3AD203B41FA5}">
                      <a16:colId xmlns:a16="http://schemas.microsoft.com/office/drawing/2014/main" val="3177760462"/>
                    </a:ext>
                  </a:extLst>
                </a:gridCol>
                <a:gridCol w="720080">
                  <a:extLst>
                    <a:ext uri="{9D8B030D-6E8A-4147-A177-3AD203B41FA5}">
                      <a16:colId xmlns:a16="http://schemas.microsoft.com/office/drawing/2014/main" val="2611296595"/>
                    </a:ext>
                  </a:extLst>
                </a:gridCol>
                <a:gridCol w="648072">
                  <a:extLst>
                    <a:ext uri="{9D8B030D-6E8A-4147-A177-3AD203B41FA5}">
                      <a16:colId xmlns:a16="http://schemas.microsoft.com/office/drawing/2014/main" val="4264872349"/>
                    </a:ext>
                  </a:extLst>
                </a:gridCol>
                <a:gridCol w="936104">
                  <a:extLst>
                    <a:ext uri="{9D8B030D-6E8A-4147-A177-3AD203B41FA5}">
                      <a16:colId xmlns:a16="http://schemas.microsoft.com/office/drawing/2014/main" val="558301239"/>
                    </a:ext>
                  </a:extLst>
                </a:gridCol>
                <a:gridCol w="648072">
                  <a:extLst>
                    <a:ext uri="{9D8B030D-6E8A-4147-A177-3AD203B41FA5}">
                      <a16:colId xmlns:a16="http://schemas.microsoft.com/office/drawing/2014/main" val="991805646"/>
                    </a:ext>
                  </a:extLst>
                </a:gridCol>
                <a:gridCol w="792088">
                  <a:extLst>
                    <a:ext uri="{9D8B030D-6E8A-4147-A177-3AD203B41FA5}">
                      <a16:colId xmlns:a16="http://schemas.microsoft.com/office/drawing/2014/main" val="5634409"/>
                    </a:ext>
                  </a:extLst>
                </a:gridCol>
                <a:gridCol w="792088">
                  <a:extLst>
                    <a:ext uri="{9D8B030D-6E8A-4147-A177-3AD203B41FA5}">
                      <a16:colId xmlns:a16="http://schemas.microsoft.com/office/drawing/2014/main" val="3670497667"/>
                    </a:ext>
                  </a:extLst>
                </a:gridCol>
                <a:gridCol w="687351">
                  <a:extLst>
                    <a:ext uri="{9D8B030D-6E8A-4147-A177-3AD203B41FA5}">
                      <a16:colId xmlns:a16="http://schemas.microsoft.com/office/drawing/2014/main" val="3301875728"/>
                    </a:ext>
                  </a:extLst>
                </a:gridCol>
              </a:tblGrid>
              <a:tr h="1803195">
                <a:tc gridSpan="2">
                  <a:txBody>
                    <a:bodyPr/>
                    <a:lstStyle/>
                    <a:p>
                      <a:r>
                        <a:rPr lang="cs-CZ" sz="1800" dirty="0"/>
                        <a:t>Základní škola tvořená</a:t>
                      </a:r>
                      <a:r>
                        <a:rPr lang="cs-CZ" sz="1800" baseline="0" dirty="0"/>
                        <a:t> 3 třídami 1. stupně</a:t>
                      </a:r>
                      <a:endParaRPr lang="cs-CZ" sz="1800" noProof="0" dirty="0"/>
                    </a:p>
                  </a:txBody>
                  <a:tcPr marL="57917" marR="57917" marT="28959" marB="28959" anchor="ctr"/>
                </a:tc>
                <a:tc hMerge="1">
                  <a:txBody>
                    <a:bodyPr/>
                    <a:lstStyle/>
                    <a:p>
                      <a:endParaRPr lang="cs-CZ"/>
                    </a:p>
                  </a:txBody>
                  <a:tcPr/>
                </a:tc>
                <a:tc>
                  <a:txBody>
                    <a:bodyPr/>
                    <a:lstStyle/>
                    <a:p>
                      <a:pPr algn="ctr"/>
                      <a:r>
                        <a:rPr lang="cs-CZ" sz="1800" dirty="0">
                          <a:effectLst/>
                        </a:rPr>
                        <a:t>7 a méně</a:t>
                      </a:r>
                    </a:p>
                  </a:txBody>
                  <a:tcPr marL="57917" marR="57917" marT="28959" marB="28959" vert="vert" anchor="ctr"/>
                </a:tc>
                <a:tc>
                  <a:txBody>
                    <a:bodyPr/>
                    <a:lstStyle/>
                    <a:p>
                      <a:pPr algn="ctr"/>
                      <a:r>
                        <a:rPr lang="cs-CZ" sz="1800" dirty="0">
                          <a:effectLst/>
                        </a:rPr>
                        <a:t>více než 7 –méně než 14</a:t>
                      </a:r>
                    </a:p>
                  </a:txBody>
                  <a:tcPr marL="57917" marR="57917" marT="28959" marB="28959" vert="vert" anchor="ctr"/>
                </a:tc>
                <a:tc>
                  <a:txBody>
                    <a:bodyPr/>
                    <a:lstStyle/>
                    <a:p>
                      <a:pPr algn="ctr"/>
                      <a:r>
                        <a:rPr lang="cs-CZ" sz="1800" dirty="0">
                          <a:effectLst/>
                        </a:rPr>
                        <a:t>14 - 19</a:t>
                      </a:r>
                    </a:p>
                  </a:txBody>
                  <a:tcPr marL="57917" marR="57917" marT="28959" marB="28959" vert="vert"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sz="1800" dirty="0">
                          <a:effectLst/>
                        </a:rPr>
                        <a:t>více než 19- 24</a:t>
                      </a:r>
                    </a:p>
                    <a:p>
                      <a:pPr algn="ctr"/>
                      <a:endParaRPr lang="cs-CZ" sz="1800" dirty="0">
                        <a:effectLst/>
                      </a:endParaRPr>
                    </a:p>
                  </a:txBody>
                  <a:tcPr marL="57917" marR="57917" marT="28959" marB="28959" vert="vert" anchor="ctr"/>
                </a:tc>
                <a:tc>
                  <a:txBody>
                    <a:bodyPr/>
                    <a:lstStyle/>
                    <a:p>
                      <a:pPr algn="ctr"/>
                      <a:r>
                        <a:rPr lang="cs-CZ" sz="1800" dirty="0">
                          <a:effectLst/>
                        </a:rPr>
                        <a:t>více než 24 -27</a:t>
                      </a:r>
                    </a:p>
                  </a:txBody>
                  <a:tcPr marL="57917" marR="57917" marT="28959" marB="28959" vert="vert" anchor="ctr"/>
                </a:tc>
                <a:tc>
                  <a:txBody>
                    <a:bodyPr/>
                    <a:lstStyle/>
                    <a:p>
                      <a:pPr algn="ctr"/>
                      <a:r>
                        <a:rPr lang="cs-CZ" sz="1800" dirty="0">
                          <a:effectLst/>
                        </a:rPr>
                        <a:t>více než</a:t>
                      </a:r>
                      <a:r>
                        <a:rPr lang="cs-CZ" sz="1800" baseline="0" dirty="0">
                          <a:effectLst/>
                        </a:rPr>
                        <a:t> </a:t>
                      </a:r>
                      <a:r>
                        <a:rPr lang="cs-CZ" sz="1800" dirty="0">
                          <a:effectLst/>
                        </a:rPr>
                        <a:t>27</a:t>
                      </a:r>
                    </a:p>
                  </a:txBody>
                  <a:tcPr marL="57917" marR="57917" marT="28959" marB="28959" vert="vert" anchor="ctr"/>
                </a:tc>
                <a:tc>
                  <a:txBody>
                    <a:bodyPr/>
                    <a:lstStyle/>
                    <a:p>
                      <a:pPr algn="ctr"/>
                      <a:endParaRPr lang="cs-CZ" sz="1800" dirty="0">
                        <a:effectLst/>
                      </a:endParaRPr>
                    </a:p>
                  </a:txBody>
                  <a:tcPr marL="57917" marR="57917" marT="28959" marB="28959" vert="vert" anchor="ctr"/>
                </a:tc>
                <a:extLst>
                  <a:ext uri="{0D108BD9-81ED-4DB2-BD59-A6C34878D82A}">
                    <a16:rowId xmlns:a16="http://schemas.microsoft.com/office/drawing/2014/main" val="3645559856"/>
                  </a:ext>
                </a:extLst>
              </a:tr>
              <a:tr h="1114627">
                <a:tc>
                  <a:txBody>
                    <a:bodyPr/>
                    <a:lstStyle/>
                    <a:p>
                      <a:r>
                        <a:rPr lang="cs-CZ" sz="1800" dirty="0"/>
                        <a:t>79-01-C/01</a:t>
                      </a:r>
                    </a:p>
                  </a:txBody>
                  <a:tcPr marL="57917" marR="57917" marT="28959" marB="28959" anchor="ctr"/>
                </a:tc>
                <a:tc>
                  <a:txBody>
                    <a:bodyPr/>
                    <a:lstStyle/>
                    <a:p>
                      <a:r>
                        <a:rPr lang="cs-CZ" sz="1800" dirty="0"/>
                        <a:t>Základní škola (1. stupeň)</a:t>
                      </a:r>
                    </a:p>
                  </a:txBody>
                  <a:tcPr marL="57917" marR="57917" marT="28959" marB="28959" anchor="ctr"/>
                </a:tc>
                <a:tc>
                  <a:txBody>
                    <a:bodyPr/>
                    <a:lstStyle/>
                    <a:p>
                      <a:pPr algn="ctr"/>
                      <a:r>
                        <a:rPr lang="cs-CZ" sz="1800" dirty="0">
                          <a:effectLst/>
                        </a:rPr>
                        <a:t>12</a:t>
                      </a:r>
                    </a:p>
                  </a:txBody>
                  <a:tcPr marL="57917" marR="57917" marT="28959" marB="28959" anchor="ctr"/>
                </a:tc>
                <a:tc>
                  <a:txBody>
                    <a:bodyPr/>
                    <a:lstStyle/>
                    <a:p>
                      <a:pPr algn="ctr"/>
                      <a:r>
                        <a:rPr lang="cs-CZ" sz="1800" dirty="0">
                          <a:solidFill>
                            <a:schemeClr val="tx1"/>
                          </a:solidFill>
                          <a:effectLst/>
                        </a:rPr>
                        <a:t>22</a:t>
                      </a:r>
                    </a:p>
                  </a:txBody>
                  <a:tcPr marL="57917" marR="57917" marT="28959" marB="28959" anchor="ctr"/>
                </a:tc>
                <a:tc>
                  <a:txBody>
                    <a:bodyPr/>
                    <a:lstStyle/>
                    <a:p>
                      <a:pPr algn="ctr"/>
                      <a:r>
                        <a:rPr lang="cs-CZ" sz="1800" dirty="0">
                          <a:solidFill>
                            <a:srgbClr val="FF0000"/>
                          </a:solidFill>
                          <a:effectLst/>
                        </a:rPr>
                        <a:t>26</a:t>
                      </a:r>
                    </a:p>
                  </a:txBody>
                  <a:tcPr marL="57917" marR="57917" marT="28959" marB="28959" anchor="ctr"/>
                </a:tc>
                <a:tc>
                  <a:txBody>
                    <a:bodyPr/>
                    <a:lstStyle/>
                    <a:p>
                      <a:pPr algn="ctr"/>
                      <a:r>
                        <a:rPr lang="cs-CZ" sz="1800" dirty="0">
                          <a:effectLst/>
                        </a:rPr>
                        <a:t>29</a:t>
                      </a:r>
                    </a:p>
                  </a:txBody>
                  <a:tcPr marL="57917" marR="57917" marT="28959" marB="28959" anchor="ctr"/>
                </a:tc>
                <a:tc>
                  <a:txBody>
                    <a:bodyPr/>
                    <a:lstStyle/>
                    <a:p>
                      <a:pPr algn="ctr"/>
                      <a:r>
                        <a:rPr lang="cs-CZ" sz="1800" dirty="0">
                          <a:effectLst/>
                        </a:rPr>
                        <a:t>32</a:t>
                      </a:r>
                    </a:p>
                  </a:txBody>
                  <a:tcPr marL="57917" marR="57917" marT="28959" marB="28959" anchor="ctr"/>
                </a:tc>
                <a:tc>
                  <a:txBody>
                    <a:bodyPr/>
                    <a:lstStyle/>
                    <a:p>
                      <a:pPr algn="ctr"/>
                      <a:r>
                        <a:rPr lang="cs-CZ" sz="1800" dirty="0">
                          <a:solidFill>
                            <a:schemeClr val="tx1"/>
                          </a:solidFill>
                          <a:effectLst/>
                        </a:rPr>
                        <a:t>34</a:t>
                      </a:r>
                    </a:p>
                  </a:txBody>
                  <a:tcPr marL="57917" marR="57917" marT="28959" marB="28959" anchor="ctr"/>
                </a:tc>
                <a:tc>
                  <a:txBody>
                    <a:bodyPr/>
                    <a:lstStyle/>
                    <a:p>
                      <a:pPr algn="ctr"/>
                      <a:endParaRPr lang="cs-CZ" sz="1800" dirty="0">
                        <a:effectLst/>
                      </a:endParaRPr>
                    </a:p>
                  </a:txBody>
                  <a:tcPr marL="57917" marR="57917" marT="28959" marB="28959" anchor="ctr"/>
                </a:tc>
                <a:extLst>
                  <a:ext uri="{0D108BD9-81ED-4DB2-BD59-A6C34878D82A}">
                    <a16:rowId xmlns:a16="http://schemas.microsoft.com/office/drawing/2014/main" val="2573381238"/>
                  </a:ext>
                </a:extLst>
              </a:tr>
              <a:tr h="1114627">
                <a:tc>
                  <a:txBody>
                    <a:bodyPr/>
                    <a:lstStyle/>
                    <a:p>
                      <a:endParaRPr lang="cs-CZ" sz="1800" dirty="0"/>
                    </a:p>
                  </a:txBody>
                  <a:tcPr marL="57917" marR="57917" marT="28959" marB="28959" anchor="ctr"/>
                </a:tc>
                <a:tc>
                  <a:txBody>
                    <a:bodyPr/>
                    <a:lstStyle/>
                    <a:p>
                      <a:endParaRPr lang="cs-CZ" sz="1800" dirty="0"/>
                    </a:p>
                  </a:txBody>
                  <a:tcPr marL="57917" marR="57917" marT="28959" marB="28959" anchor="ctr"/>
                </a:tc>
                <a:tc>
                  <a:txBody>
                    <a:bodyPr/>
                    <a:lstStyle/>
                    <a:p>
                      <a:pPr algn="ctr"/>
                      <a:endParaRPr lang="cs-CZ" sz="1800" dirty="0">
                        <a:effectLst/>
                      </a:endParaRPr>
                    </a:p>
                  </a:txBody>
                  <a:tcPr marL="57917" marR="57917" marT="28959" marB="28959" anchor="ctr"/>
                </a:tc>
                <a:tc>
                  <a:txBody>
                    <a:bodyPr/>
                    <a:lstStyle/>
                    <a:p>
                      <a:pPr algn="ctr"/>
                      <a:endParaRPr lang="cs-CZ" sz="1800" dirty="0">
                        <a:effectLst/>
                      </a:endParaRPr>
                    </a:p>
                  </a:txBody>
                  <a:tcPr marL="57917" marR="57917" marT="28959" marB="28959" anchor="ctr"/>
                </a:tc>
                <a:tc>
                  <a:txBody>
                    <a:bodyPr/>
                    <a:lstStyle/>
                    <a:p>
                      <a:pPr algn="ctr"/>
                      <a:endParaRPr lang="cs-CZ" sz="1800" dirty="0">
                        <a:effectLst/>
                      </a:endParaRPr>
                    </a:p>
                  </a:txBody>
                  <a:tcPr marL="57917" marR="57917" marT="28959" marB="28959" anchor="ctr"/>
                </a:tc>
                <a:tc>
                  <a:txBody>
                    <a:bodyPr/>
                    <a:lstStyle/>
                    <a:p>
                      <a:pPr algn="ctr"/>
                      <a:endParaRPr lang="cs-CZ" sz="1800" dirty="0">
                        <a:effectLst/>
                      </a:endParaRPr>
                    </a:p>
                  </a:txBody>
                  <a:tcPr marL="57917" marR="57917" marT="28959" marB="28959" anchor="ctr"/>
                </a:tc>
                <a:tc>
                  <a:txBody>
                    <a:bodyPr/>
                    <a:lstStyle/>
                    <a:p>
                      <a:pPr algn="ctr"/>
                      <a:endParaRPr lang="cs-CZ" sz="1800" dirty="0">
                        <a:effectLst/>
                      </a:endParaRPr>
                    </a:p>
                  </a:txBody>
                  <a:tcPr marL="57917" marR="57917" marT="28959" marB="28959" anchor="ctr"/>
                </a:tc>
                <a:tc>
                  <a:txBody>
                    <a:bodyPr/>
                    <a:lstStyle/>
                    <a:p>
                      <a:pPr algn="ctr"/>
                      <a:endParaRPr lang="cs-CZ" sz="1800" dirty="0">
                        <a:effectLst/>
                      </a:endParaRPr>
                    </a:p>
                  </a:txBody>
                  <a:tcPr marL="57917" marR="57917" marT="28959" marB="28959" anchor="ctr"/>
                </a:tc>
                <a:tc>
                  <a:txBody>
                    <a:bodyPr/>
                    <a:lstStyle/>
                    <a:p>
                      <a:pPr algn="ctr"/>
                      <a:endParaRPr lang="cs-CZ" sz="1800" b="0" dirty="0">
                        <a:solidFill>
                          <a:srgbClr val="FF0000"/>
                        </a:solidFill>
                        <a:effectLst/>
                      </a:endParaRPr>
                    </a:p>
                  </a:txBody>
                  <a:tcPr marL="57917" marR="57917" marT="28959" marB="28959" anchor="ctr"/>
                </a:tc>
                <a:extLst>
                  <a:ext uri="{0D108BD9-81ED-4DB2-BD59-A6C34878D82A}">
                    <a16:rowId xmlns:a16="http://schemas.microsoft.com/office/drawing/2014/main" val="191464440"/>
                  </a:ext>
                </a:extLst>
              </a:tr>
            </a:tbl>
          </a:graphicData>
        </a:graphic>
      </p:graphicFrame>
    </p:spTree>
    <p:extLst>
      <p:ext uri="{BB962C8B-B14F-4D97-AF65-F5344CB8AC3E}">
        <p14:creationId xmlns:p14="http://schemas.microsoft.com/office/powerpoint/2010/main" val="3921128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755576" y="118801"/>
            <a:ext cx="8229600" cy="719931"/>
          </a:xfrm>
        </p:spPr>
        <p:txBody>
          <a:bodyPr/>
          <a:lstStyle/>
          <a:p>
            <a:pPr marL="0" indent="0" algn="ctr">
              <a:buNone/>
            </a:pPr>
            <a:r>
              <a:rPr lang="cs-CZ" sz="3200" dirty="0">
                <a:solidFill>
                  <a:schemeClr val="tx1"/>
                </a:solidFill>
                <a:effectLst/>
                <a:latin typeface="Arial" charset="0"/>
              </a:rPr>
              <a:t>3.4.2 Praktický příklad (pro ZŠ)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35</a:t>
            </a:fld>
            <a:endParaRPr lang="cs-CZ" sz="1200">
              <a:solidFill>
                <a:schemeClr val="tx1">
                  <a:tint val="75000"/>
                </a:schemeClr>
              </a:solidFill>
              <a:latin typeface="+mn-lt"/>
            </a:endParaRPr>
          </a:p>
        </p:txBody>
      </p:sp>
      <p:sp>
        <p:nvSpPr>
          <p:cNvPr id="4" name="Nadpis 1"/>
          <p:cNvSpPr txBox="1">
            <a:spLocks/>
          </p:cNvSpPr>
          <p:nvPr/>
        </p:nvSpPr>
        <p:spPr>
          <a:xfrm>
            <a:off x="395537" y="1092882"/>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b="1" dirty="0"/>
              <a:t>Stanovení pásma:</a:t>
            </a:r>
          </a:p>
          <a:p>
            <a:pPr algn="l"/>
            <a:endParaRPr lang="cs-CZ" sz="2400" b="1" dirty="0"/>
          </a:p>
        </p:txBody>
      </p:sp>
      <p:graphicFrame>
        <p:nvGraphicFramePr>
          <p:cNvPr id="3" name="Tabulka 2"/>
          <p:cNvGraphicFramePr>
            <a:graphicFrameLocks noGrp="1"/>
          </p:cNvGraphicFramePr>
          <p:nvPr/>
        </p:nvGraphicFramePr>
        <p:xfrm>
          <a:off x="395537" y="1700808"/>
          <a:ext cx="6834216" cy="1280160"/>
        </p:xfrm>
        <a:graphic>
          <a:graphicData uri="http://schemas.openxmlformats.org/drawingml/2006/table">
            <a:tbl>
              <a:tblPr>
                <a:tableStyleId>{5940675A-B579-460E-94D1-54222C63F5DA}</a:tableStyleId>
              </a:tblPr>
              <a:tblGrid>
                <a:gridCol w="1368151">
                  <a:extLst>
                    <a:ext uri="{9D8B030D-6E8A-4147-A177-3AD203B41FA5}">
                      <a16:colId xmlns:a16="http://schemas.microsoft.com/office/drawing/2014/main" val="896387605"/>
                    </a:ext>
                  </a:extLst>
                </a:gridCol>
                <a:gridCol w="2048957">
                  <a:extLst>
                    <a:ext uri="{9D8B030D-6E8A-4147-A177-3AD203B41FA5}">
                      <a16:colId xmlns:a16="http://schemas.microsoft.com/office/drawing/2014/main" val="3177760462"/>
                    </a:ext>
                  </a:extLst>
                </a:gridCol>
                <a:gridCol w="1139036">
                  <a:extLst>
                    <a:ext uri="{9D8B030D-6E8A-4147-A177-3AD203B41FA5}">
                      <a16:colId xmlns:a16="http://schemas.microsoft.com/office/drawing/2014/main" val="2611296595"/>
                    </a:ext>
                  </a:extLst>
                </a:gridCol>
                <a:gridCol w="1139036">
                  <a:extLst>
                    <a:ext uri="{9D8B030D-6E8A-4147-A177-3AD203B41FA5}">
                      <a16:colId xmlns:a16="http://schemas.microsoft.com/office/drawing/2014/main" val="4264872349"/>
                    </a:ext>
                  </a:extLst>
                </a:gridCol>
                <a:gridCol w="1139036">
                  <a:extLst>
                    <a:ext uri="{9D8B030D-6E8A-4147-A177-3AD203B41FA5}">
                      <a16:colId xmlns:a16="http://schemas.microsoft.com/office/drawing/2014/main" val="558301239"/>
                    </a:ext>
                  </a:extLst>
                </a:gridCol>
              </a:tblGrid>
              <a:tr h="408045">
                <a:tc gridSpan="2">
                  <a:txBody>
                    <a:bodyPr/>
                    <a:lstStyle/>
                    <a:p>
                      <a:r>
                        <a:rPr lang="cs-CZ" dirty="0"/>
                        <a:t>Základní škola zřízená podle § 16 odst. 9 školského zákona</a:t>
                      </a:r>
                      <a:r>
                        <a:rPr lang="cs-CZ" baseline="30000" dirty="0"/>
                        <a:t>3)</a:t>
                      </a:r>
                      <a:endParaRPr lang="cs-CZ" dirty="0"/>
                    </a:p>
                  </a:txBody>
                  <a:tcPr anchor="ctr"/>
                </a:tc>
                <a:tc hMerge="1">
                  <a:txBody>
                    <a:bodyPr/>
                    <a:lstStyle/>
                    <a:p>
                      <a:endParaRPr lang="cs-CZ"/>
                    </a:p>
                  </a:txBody>
                  <a:tcPr/>
                </a:tc>
                <a:tc>
                  <a:txBody>
                    <a:bodyPr/>
                    <a:lstStyle/>
                    <a:p>
                      <a:pPr algn="ctr"/>
                      <a:r>
                        <a:rPr lang="cs-CZ">
                          <a:effectLst/>
                        </a:rPr>
                        <a:t>méně než 6</a:t>
                      </a:r>
                    </a:p>
                  </a:txBody>
                  <a:tcPr anchor="ctr"/>
                </a:tc>
                <a:tc>
                  <a:txBody>
                    <a:bodyPr/>
                    <a:lstStyle/>
                    <a:p>
                      <a:pPr algn="ctr"/>
                      <a:r>
                        <a:rPr lang="cs-CZ">
                          <a:effectLst/>
                        </a:rPr>
                        <a:t>6-10</a:t>
                      </a:r>
                    </a:p>
                  </a:txBody>
                  <a:tcPr anchor="ctr"/>
                </a:tc>
                <a:tc>
                  <a:txBody>
                    <a:bodyPr/>
                    <a:lstStyle/>
                    <a:p>
                      <a:pPr algn="ctr"/>
                      <a:r>
                        <a:rPr lang="cs-CZ">
                          <a:effectLst/>
                        </a:rPr>
                        <a:t>více než 10</a:t>
                      </a:r>
                    </a:p>
                  </a:txBody>
                  <a:tcPr anchor="ctr"/>
                </a:tc>
                <a:extLst>
                  <a:ext uri="{0D108BD9-81ED-4DB2-BD59-A6C34878D82A}">
                    <a16:rowId xmlns:a16="http://schemas.microsoft.com/office/drawing/2014/main" val="3645559856"/>
                  </a:ext>
                </a:extLst>
              </a:tr>
              <a:tr h="408045">
                <a:tc>
                  <a:txBody>
                    <a:bodyPr/>
                    <a:lstStyle/>
                    <a:p>
                      <a:r>
                        <a:rPr lang="cs-CZ" dirty="0"/>
                        <a:t>79-01-C/01</a:t>
                      </a:r>
                    </a:p>
                  </a:txBody>
                  <a:tcPr anchor="ctr"/>
                </a:tc>
                <a:tc>
                  <a:txBody>
                    <a:bodyPr/>
                    <a:lstStyle/>
                    <a:p>
                      <a:r>
                        <a:rPr lang="cs-CZ" dirty="0"/>
                        <a:t>Základní škola</a:t>
                      </a:r>
                      <a:br>
                        <a:rPr lang="en-US" dirty="0"/>
                      </a:br>
                      <a:r>
                        <a:rPr lang="cs-CZ" dirty="0"/>
                        <a:t>(1. stupeň)</a:t>
                      </a:r>
                    </a:p>
                  </a:txBody>
                  <a:tcPr anchor="ctr"/>
                </a:tc>
                <a:tc>
                  <a:txBody>
                    <a:bodyPr/>
                    <a:lstStyle/>
                    <a:p>
                      <a:pPr algn="ctr"/>
                      <a:r>
                        <a:rPr lang="cs-CZ" dirty="0">
                          <a:effectLst/>
                        </a:rPr>
                        <a:t>19</a:t>
                      </a:r>
                    </a:p>
                  </a:txBody>
                  <a:tcPr anchor="ctr"/>
                </a:tc>
                <a:tc>
                  <a:txBody>
                    <a:bodyPr/>
                    <a:lstStyle/>
                    <a:p>
                      <a:pPr algn="ctr"/>
                      <a:r>
                        <a:rPr lang="cs-CZ" dirty="0">
                          <a:solidFill>
                            <a:srgbClr val="FF0000"/>
                          </a:solidFill>
                          <a:effectLst/>
                        </a:rPr>
                        <a:t>26</a:t>
                      </a:r>
                    </a:p>
                  </a:txBody>
                  <a:tcPr anchor="ctr"/>
                </a:tc>
                <a:tc>
                  <a:txBody>
                    <a:bodyPr/>
                    <a:lstStyle/>
                    <a:p>
                      <a:pPr algn="ctr"/>
                      <a:r>
                        <a:rPr lang="cs-CZ" dirty="0">
                          <a:effectLst/>
                        </a:rPr>
                        <a:t>31</a:t>
                      </a:r>
                    </a:p>
                  </a:txBody>
                  <a:tcPr anchor="ctr"/>
                </a:tc>
                <a:extLst>
                  <a:ext uri="{0D108BD9-81ED-4DB2-BD59-A6C34878D82A}">
                    <a16:rowId xmlns:a16="http://schemas.microsoft.com/office/drawing/2014/main" val="2573381238"/>
                  </a:ext>
                </a:extLst>
              </a:tr>
            </a:tbl>
          </a:graphicData>
        </a:graphic>
      </p:graphicFrame>
    </p:spTree>
    <p:extLst>
      <p:ext uri="{BB962C8B-B14F-4D97-AF65-F5344CB8AC3E}">
        <p14:creationId xmlns:p14="http://schemas.microsoft.com/office/powerpoint/2010/main" val="1367348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755576" y="118801"/>
            <a:ext cx="8229600" cy="719931"/>
          </a:xfrm>
        </p:spPr>
        <p:txBody>
          <a:bodyPr/>
          <a:lstStyle/>
          <a:p>
            <a:pPr marL="0" indent="0" algn="ctr">
              <a:buNone/>
            </a:pPr>
            <a:r>
              <a:rPr lang="cs-CZ" sz="3200" dirty="0">
                <a:solidFill>
                  <a:schemeClr val="tx1"/>
                </a:solidFill>
                <a:effectLst/>
                <a:latin typeface="Arial" charset="0"/>
              </a:rPr>
              <a:t>3.4.2 Praktický příklad (pro ZŠ)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36</a:t>
            </a:fld>
            <a:endParaRPr lang="cs-CZ" sz="1200">
              <a:solidFill>
                <a:schemeClr val="tx1">
                  <a:tint val="75000"/>
                </a:schemeClr>
              </a:solidFill>
              <a:latin typeface="+mn-lt"/>
            </a:endParaRPr>
          </a:p>
        </p:txBody>
      </p:sp>
      <p:sp>
        <p:nvSpPr>
          <p:cNvPr id="4" name="Nadpis 1"/>
          <p:cNvSpPr txBox="1">
            <a:spLocks/>
          </p:cNvSpPr>
          <p:nvPr/>
        </p:nvSpPr>
        <p:spPr>
          <a:xfrm>
            <a:off x="395536" y="1046163"/>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b="1" dirty="0"/>
              <a:t>Stanovení celkového max. počtu hodin:</a:t>
            </a:r>
          </a:p>
          <a:p>
            <a:pPr algn="l"/>
            <a:r>
              <a:rPr lang="cs-CZ" sz="2400" dirty="0"/>
              <a:t>Počet tříd(běžných) x přísl.  </a:t>
            </a:r>
            <a:r>
              <a:rPr lang="cs-CZ" sz="2400" dirty="0" err="1"/>
              <a:t>PHmax</a:t>
            </a:r>
            <a:r>
              <a:rPr lang="cs-CZ" sz="2400" dirty="0"/>
              <a:t>	3 x 26 = 78</a:t>
            </a:r>
          </a:p>
          <a:p>
            <a:pPr algn="l"/>
            <a:r>
              <a:rPr lang="cs-CZ" sz="2400" dirty="0"/>
              <a:t>Pročet tříd dle §16/9 x přísl. </a:t>
            </a:r>
            <a:r>
              <a:rPr lang="cs-CZ" sz="2400" dirty="0" err="1"/>
              <a:t>PHmax</a:t>
            </a:r>
            <a:r>
              <a:rPr lang="cs-CZ" sz="2400" dirty="0"/>
              <a:t>	1 x 26 = 26	</a:t>
            </a:r>
          </a:p>
          <a:p>
            <a:pPr algn="l">
              <a:buClr>
                <a:srgbClr val="FF0000"/>
              </a:buClr>
            </a:pPr>
            <a:endParaRPr lang="cs-CZ" sz="2400" dirty="0"/>
          </a:p>
          <a:p>
            <a:pPr algn="l"/>
            <a:endParaRPr lang="cs-CZ" sz="2400" b="1" dirty="0"/>
          </a:p>
          <a:p>
            <a:pPr algn="l"/>
            <a:r>
              <a:rPr lang="cs-CZ" sz="2400" b="1" dirty="0"/>
              <a:t>Celkem pro školu:	 104</a:t>
            </a:r>
          </a:p>
          <a:p>
            <a:pPr algn="l"/>
            <a:endParaRPr lang="cs-CZ" sz="2400" b="1" dirty="0"/>
          </a:p>
          <a:p>
            <a:pPr algn="l"/>
            <a:r>
              <a:rPr lang="cs-CZ" sz="2400" b="1" dirty="0"/>
              <a:t>Pozn.</a:t>
            </a:r>
          </a:p>
          <a:p>
            <a:pPr algn="l"/>
            <a:r>
              <a:rPr lang="cs-CZ" sz="2400" dirty="0"/>
              <a:t>Pro</a:t>
            </a:r>
            <a:r>
              <a:rPr lang="cs-CZ" sz="2400" b="1" dirty="0"/>
              <a:t> </a:t>
            </a:r>
            <a:r>
              <a:rPr lang="cs-CZ" sz="2400" dirty="0">
                <a:latin typeface="Arial" charset="0"/>
              </a:rPr>
              <a:t>žáky dle§38 a §41 ZŠ :</a:t>
            </a:r>
            <a:endParaRPr lang="cs-CZ" sz="2400" b="1" dirty="0"/>
          </a:p>
          <a:p>
            <a:pPr algn="l"/>
            <a:r>
              <a:rPr lang="cs-CZ" sz="2400" dirty="0"/>
              <a:t>Stanovuje se </a:t>
            </a:r>
            <a:r>
              <a:rPr lang="cs-CZ" sz="2400" dirty="0" err="1"/>
              <a:t>PHmax</a:t>
            </a:r>
            <a:r>
              <a:rPr lang="cs-CZ" sz="2400" dirty="0"/>
              <a:t> </a:t>
            </a:r>
            <a:r>
              <a:rPr lang="cs-CZ" sz="2400" b="1" dirty="0"/>
              <a:t>zvlášť</a:t>
            </a:r>
            <a:r>
              <a:rPr lang="cs-CZ" sz="2400" dirty="0"/>
              <a:t>, žáci  ZŠ se nezapočítávají do standardní třídy, </a:t>
            </a:r>
            <a:r>
              <a:rPr lang="cs-CZ" sz="2400" dirty="0" err="1"/>
              <a:t>PHmax</a:t>
            </a:r>
            <a:r>
              <a:rPr lang="cs-CZ" sz="2400" dirty="0"/>
              <a:t> se</a:t>
            </a:r>
            <a:r>
              <a:rPr lang="cs-CZ" sz="2400" b="1" dirty="0"/>
              <a:t> přičte </a:t>
            </a:r>
            <a:r>
              <a:rPr lang="cs-CZ" sz="2400" dirty="0"/>
              <a:t>k celkovému počtu </a:t>
            </a:r>
            <a:r>
              <a:rPr lang="cs-CZ" sz="2400" b="1" dirty="0"/>
              <a:t>pro školu.</a:t>
            </a:r>
          </a:p>
          <a:p>
            <a:pPr algn="l"/>
            <a:r>
              <a:rPr lang="cs-CZ" sz="2400" b="1" dirty="0"/>
              <a:t>Hodnoty:</a:t>
            </a:r>
          </a:p>
          <a:p>
            <a:pPr marL="342900" indent="-342900" algn="l">
              <a:buFontTx/>
              <a:buChar char="-"/>
            </a:pPr>
            <a:r>
              <a:rPr lang="cs-CZ" sz="2400" dirty="0"/>
              <a:t>na 1 žáka 1. stupně  0,25</a:t>
            </a:r>
          </a:p>
          <a:p>
            <a:pPr marL="342900" indent="-342900" algn="l">
              <a:buFontTx/>
              <a:buChar char="-"/>
            </a:pPr>
            <a:r>
              <a:rPr lang="cs-CZ" sz="2400" dirty="0"/>
              <a:t>na 1 žáka 2. stupně  0,50.</a:t>
            </a:r>
          </a:p>
          <a:p>
            <a:pPr marL="342900" indent="-342900" algn="l">
              <a:buFontTx/>
              <a:buChar char="-"/>
            </a:pPr>
            <a:endParaRPr lang="cs-CZ" sz="2400" dirty="0"/>
          </a:p>
          <a:p>
            <a:pPr algn="l"/>
            <a:endParaRPr lang="cs-CZ" sz="2400" b="1" dirty="0"/>
          </a:p>
          <a:p>
            <a:pPr algn="l"/>
            <a:endParaRPr lang="cs-CZ" sz="2400" b="1" dirty="0"/>
          </a:p>
        </p:txBody>
      </p:sp>
    </p:spTree>
    <p:extLst>
      <p:ext uri="{BB962C8B-B14F-4D97-AF65-F5344CB8AC3E}">
        <p14:creationId xmlns:p14="http://schemas.microsoft.com/office/powerpoint/2010/main" val="2752892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79970"/>
          </a:xfrm>
        </p:spPr>
        <p:txBody>
          <a:bodyPr/>
          <a:lstStyle/>
          <a:p>
            <a:pPr marL="0" indent="0" algn="ctr">
              <a:buNone/>
            </a:pPr>
            <a:r>
              <a:rPr lang="cs-CZ" sz="3200" dirty="0">
                <a:solidFill>
                  <a:schemeClr val="tx1"/>
                </a:solidFill>
                <a:effectLst/>
                <a:latin typeface="Arial" charset="0"/>
              </a:rPr>
              <a:t>3.4.3 Praktický příklad </a:t>
            </a:r>
            <a:r>
              <a:rPr lang="cs-CZ" sz="3600" dirty="0">
                <a:solidFill>
                  <a:schemeClr val="tx1"/>
                </a:solidFill>
                <a:effectLst/>
                <a:latin typeface="Arial" charset="0"/>
              </a:rPr>
              <a:t>(pro přípravnou třídu)</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37</a:t>
            </a:fld>
            <a:endParaRPr lang="cs-CZ" sz="1200">
              <a:solidFill>
                <a:schemeClr val="tx1">
                  <a:tint val="75000"/>
                </a:schemeClr>
              </a:solidFill>
              <a:latin typeface="+mn-lt"/>
            </a:endParaRPr>
          </a:p>
        </p:txBody>
      </p:sp>
      <p:sp>
        <p:nvSpPr>
          <p:cNvPr id="4" name="Nadpis 1"/>
          <p:cNvSpPr txBox="1">
            <a:spLocks/>
          </p:cNvSpPr>
          <p:nvPr/>
        </p:nvSpPr>
        <p:spPr>
          <a:xfrm>
            <a:off x="395536" y="1484783"/>
            <a:ext cx="8352928" cy="500740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dirty="0"/>
              <a:t>Dle </a:t>
            </a:r>
            <a:r>
              <a:rPr lang="cs-CZ" sz="2400" dirty="0" err="1"/>
              <a:t>vyhl</a:t>
            </a:r>
            <a:r>
              <a:rPr lang="cs-CZ" sz="2400" dirty="0"/>
              <a:t>.</a:t>
            </a:r>
            <a:r>
              <a:rPr lang="cs-CZ" sz="2400" b="1" dirty="0"/>
              <a:t> 48/2005 </a:t>
            </a:r>
            <a:r>
              <a:rPr lang="cs-CZ" sz="2400" dirty="0"/>
              <a:t>Sb.:</a:t>
            </a:r>
          </a:p>
          <a:p>
            <a:pPr marL="342900" indent="-342900" algn="l">
              <a:buClr>
                <a:srgbClr val="FF0000"/>
              </a:buClr>
              <a:buFont typeface="Arial" panose="020B0604020202020204" pitchFamily="34" charset="0"/>
              <a:buChar char="•"/>
            </a:pPr>
            <a:r>
              <a:rPr lang="cs-CZ" sz="2400" dirty="0" err="1"/>
              <a:t>max</a:t>
            </a:r>
            <a:r>
              <a:rPr lang="cs-CZ" sz="2400" dirty="0"/>
              <a:t> počet 15,</a:t>
            </a:r>
          </a:p>
          <a:p>
            <a:pPr marL="342900" indent="-342900" algn="l">
              <a:buClr>
                <a:srgbClr val="FF0000"/>
              </a:buClr>
              <a:buFont typeface="Arial" panose="020B0604020202020204" pitchFamily="34" charset="0"/>
              <a:buChar char="•"/>
            </a:pPr>
            <a:r>
              <a:rPr lang="cs-CZ" sz="2400" dirty="0" err="1"/>
              <a:t>PHmax</a:t>
            </a:r>
            <a:r>
              <a:rPr lang="cs-CZ" sz="2400" dirty="0"/>
              <a:t>:</a:t>
            </a:r>
          </a:p>
          <a:p>
            <a:pPr marL="800100" lvl="1" indent="-342900" algn="l">
              <a:buClr>
                <a:srgbClr val="FF0000"/>
              </a:buClr>
              <a:buFont typeface="Arial" panose="020B0604020202020204" pitchFamily="34" charset="0"/>
              <a:buChar char="•"/>
            </a:pPr>
            <a:r>
              <a:rPr lang="cs-CZ" sz="2400" b="1" dirty="0"/>
              <a:t>22</a:t>
            </a:r>
            <a:r>
              <a:rPr lang="cs-CZ" sz="2400" dirty="0"/>
              <a:t> hodin v případě </a:t>
            </a:r>
            <a:r>
              <a:rPr lang="cs-CZ" sz="2400" dirty="0" err="1"/>
              <a:t>prům</a:t>
            </a:r>
            <a:r>
              <a:rPr lang="cs-CZ" sz="2400" dirty="0"/>
              <a:t>. počtu dětí ve třídě 10 a více, </a:t>
            </a:r>
          </a:p>
          <a:p>
            <a:pPr marL="800100" lvl="1" indent="-342900" algn="l">
              <a:buClr>
                <a:srgbClr val="FF0000"/>
              </a:buClr>
              <a:buFont typeface="Arial" panose="020B0604020202020204" pitchFamily="34" charset="0"/>
              <a:buChar char="•"/>
            </a:pPr>
            <a:r>
              <a:rPr lang="cs-CZ" sz="2400" b="1" dirty="0"/>
              <a:t>14 </a:t>
            </a:r>
            <a:r>
              <a:rPr lang="cs-CZ" sz="2400" dirty="0"/>
              <a:t>hodin v případě </a:t>
            </a:r>
            <a:r>
              <a:rPr lang="cs-CZ" sz="2400" dirty="0" err="1"/>
              <a:t>prům</a:t>
            </a:r>
            <a:r>
              <a:rPr lang="cs-CZ" sz="2400" dirty="0"/>
              <a:t>. počtu dětí ve třídě menším než 10.</a:t>
            </a:r>
          </a:p>
          <a:p>
            <a:pPr marL="342900" indent="-342900" algn="l">
              <a:buClr>
                <a:srgbClr val="FF0000"/>
              </a:buClr>
              <a:buFont typeface="Arial" panose="020B0604020202020204" pitchFamily="34" charset="0"/>
              <a:buChar char="•"/>
            </a:pPr>
            <a:endParaRPr lang="cs-CZ" sz="2400" dirty="0"/>
          </a:p>
          <a:p>
            <a:pPr algn="l">
              <a:buClr>
                <a:srgbClr val="FF0000"/>
              </a:buClr>
            </a:pPr>
            <a:r>
              <a:rPr lang="cs-CZ" sz="2400" u="sng" dirty="0"/>
              <a:t>Příklad:</a:t>
            </a:r>
          </a:p>
          <a:p>
            <a:pPr algn="l">
              <a:buClr>
                <a:srgbClr val="FF0000"/>
              </a:buClr>
            </a:pPr>
            <a:r>
              <a:rPr lang="cs-CZ" sz="2400" dirty="0"/>
              <a:t>Počet dětí 		11</a:t>
            </a:r>
          </a:p>
          <a:p>
            <a:pPr algn="l">
              <a:buClr>
                <a:srgbClr val="FF0000"/>
              </a:buClr>
            </a:pPr>
            <a:r>
              <a:rPr lang="cs-CZ" sz="2400" dirty="0" err="1"/>
              <a:t>PHmax</a:t>
            </a:r>
            <a:r>
              <a:rPr lang="cs-CZ" sz="2400" dirty="0"/>
              <a:t>		22 hod</a:t>
            </a:r>
          </a:p>
          <a:p>
            <a:pPr algn="l">
              <a:buClr>
                <a:srgbClr val="FF0000"/>
              </a:buClr>
            </a:pPr>
            <a:endParaRPr lang="cs-CZ" sz="2400" dirty="0"/>
          </a:p>
        </p:txBody>
      </p:sp>
    </p:spTree>
    <p:extLst>
      <p:ext uri="{BB962C8B-B14F-4D97-AF65-F5344CB8AC3E}">
        <p14:creationId xmlns:p14="http://schemas.microsoft.com/office/powerpoint/2010/main" val="12387174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3.4.4 Základní pravidla a postup (pro ŠD)</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38</a:t>
            </a:fld>
            <a:endParaRPr lang="cs-CZ" sz="1200">
              <a:solidFill>
                <a:schemeClr val="tx1">
                  <a:tint val="75000"/>
                </a:schemeClr>
              </a:solidFill>
              <a:latin typeface="+mn-lt"/>
            </a:endParaRPr>
          </a:p>
        </p:txBody>
      </p:sp>
      <p:sp>
        <p:nvSpPr>
          <p:cNvPr id="4" name="Nadpis 1"/>
          <p:cNvSpPr txBox="1">
            <a:spLocks/>
          </p:cNvSpPr>
          <p:nvPr/>
        </p:nvSpPr>
        <p:spPr>
          <a:xfrm>
            <a:off x="395536" y="1046163"/>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b="1" dirty="0"/>
              <a:t>Řídí se </a:t>
            </a:r>
            <a:r>
              <a:rPr lang="cs-CZ" sz="2400" b="1" dirty="0" err="1"/>
              <a:t>vyhl</a:t>
            </a:r>
            <a:r>
              <a:rPr lang="cs-CZ" sz="2400" b="1" dirty="0"/>
              <a:t>. 74/ 2005 Sb.</a:t>
            </a:r>
          </a:p>
          <a:p>
            <a:pPr marL="342900" indent="-342900" algn="l">
              <a:buClr>
                <a:srgbClr val="FF0000"/>
              </a:buClr>
              <a:buFont typeface="Arial" panose="020B0604020202020204" pitchFamily="34" charset="0"/>
              <a:buChar char="•"/>
            </a:pPr>
            <a:r>
              <a:rPr lang="cs-CZ" sz="2400" b="1" dirty="0" err="1"/>
              <a:t>PHmax</a:t>
            </a:r>
            <a:r>
              <a:rPr lang="cs-CZ" sz="2400" dirty="0"/>
              <a:t> je vztaženo ke ŠD jako </a:t>
            </a:r>
            <a:r>
              <a:rPr lang="cs-CZ" sz="2400" b="1" dirty="0"/>
              <a:t>celku </a:t>
            </a:r>
            <a:r>
              <a:rPr lang="cs-CZ" sz="2400" dirty="0"/>
              <a:t>u jedné právnické osoby a jeho hodnota závisí na </a:t>
            </a:r>
            <a:r>
              <a:rPr lang="cs-CZ" sz="2400" b="1" dirty="0"/>
              <a:t>počtu oddělení</a:t>
            </a:r>
            <a:r>
              <a:rPr lang="cs-CZ" sz="2400" dirty="0"/>
              <a:t>.</a:t>
            </a:r>
          </a:p>
          <a:p>
            <a:pPr marL="342900" indent="-342900" algn="l">
              <a:buClr>
                <a:srgbClr val="FF0000"/>
              </a:buClr>
              <a:buFont typeface="Arial" panose="020B0604020202020204" pitchFamily="34" charset="0"/>
              <a:buChar char="•"/>
            </a:pPr>
            <a:r>
              <a:rPr lang="cs-CZ" sz="2400" dirty="0"/>
              <a:t>Pravidelná denní docházka (</a:t>
            </a:r>
            <a:r>
              <a:rPr lang="cs-CZ" sz="2400" dirty="0" err="1"/>
              <a:t>přihl</a:t>
            </a:r>
            <a:r>
              <a:rPr lang="cs-CZ" sz="2400" dirty="0"/>
              <a:t>. min 4 dny v týdnu po sobě jdoucích 5 měsíců)</a:t>
            </a:r>
          </a:p>
          <a:p>
            <a:pPr marL="342900" indent="-342900" algn="l">
              <a:buClr>
                <a:srgbClr val="FF0000"/>
              </a:buClr>
              <a:buFont typeface="Arial" panose="020B0604020202020204" pitchFamily="34" charset="0"/>
              <a:buChar char="•"/>
            </a:pPr>
            <a:r>
              <a:rPr lang="cs-CZ" sz="2400" dirty="0"/>
              <a:t>Musí být min. </a:t>
            </a:r>
            <a:r>
              <a:rPr lang="cs-CZ" sz="2400" dirty="0" err="1"/>
              <a:t>prům</a:t>
            </a:r>
            <a:r>
              <a:rPr lang="cs-CZ" sz="2400" dirty="0"/>
              <a:t>. 20 žáků 1. stupně( krácení skut./nás.20)</a:t>
            </a:r>
          </a:p>
          <a:p>
            <a:pPr algn="l">
              <a:buClr>
                <a:srgbClr val="FF0000"/>
              </a:buClr>
            </a:pPr>
            <a:endParaRPr lang="cs-CZ" sz="24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3645024"/>
            <a:ext cx="8291263" cy="2847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5738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395536" y="326232"/>
            <a:ext cx="8229600" cy="719931"/>
          </a:xfrm>
        </p:spPr>
        <p:txBody>
          <a:bodyPr/>
          <a:lstStyle/>
          <a:p>
            <a:pPr marL="0" indent="0" algn="ctr">
              <a:buNone/>
            </a:pPr>
            <a:r>
              <a:rPr lang="cs-CZ" sz="3200" dirty="0">
                <a:solidFill>
                  <a:schemeClr val="tx1"/>
                </a:solidFill>
                <a:effectLst/>
                <a:latin typeface="Arial" charset="0"/>
              </a:rPr>
              <a:t>3.4.5 Základní pravidla a postup (MŠ) </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39</a:t>
            </a:fld>
            <a:endParaRPr lang="cs-CZ" sz="1200">
              <a:solidFill>
                <a:schemeClr val="tx1">
                  <a:tint val="75000"/>
                </a:schemeClr>
              </a:solidFill>
              <a:latin typeface="+mn-lt"/>
            </a:endParaRPr>
          </a:p>
        </p:txBody>
      </p:sp>
      <p:sp>
        <p:nvSpPr>
          <p:cNvPr id="4" name="Nadpis 1"/>
          <p:cNvSpPr txBox="1">
            <a:spLocks/>
          </p:cNvSpPr>
          <p:nvPr/>
        </p:nvSpPr>
        <p:spPr>
          <a:xfrm>
            <a:off x="395536" y="836712"/>
            <a:ext cx="8352928" cy="5655481"/>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dirty="0"/>
              <a:t>Počítá se dle </a:t>
            </a:r>
            <a:r>
              <a:rPr lang="cs-CZ" sz="2400" dirty="0" err="1"/>
              <a:t>vyhl</a:t>
            </a:r>
            <a:r>
              <a:rPr lang="cs-CZ" sz="2400" dirty="0"/>
              <a:t>. </a:t>
            </a:r>
            <a:r>
              <a:rPr lang="cs-CZ" sz="2400" b="1" dirty="0"/>
              <a:t>14/2005</a:t>
            </a:r>
            <a:r>
              <a:rPr lang="cs-CZ" sz="2400" dirty="0"/>
              <a:t> </a:t>
            </a:r>
            <a:r>
              <a:rPr lang="cs-CZ" sz="2400" dirty="0" err="1"/>
              <a:t>Sb</a:t>
            </a:r>
            <a:r>
              <a:rPr lang="cs-CZ" sz="2400" dirty="0"/>
              <a:t>…</a:t>
            </a:r>
          </a:p>
          <a:p>
            <a:pPr marL="342900" lvl="1" indent="-342900" algn="l">
              <a:buClr>
                <a:srgbClr val="FF0000"/>
              </a:buClr>
              <a:buFont typeface="Arial" panose="020B0604020202020204" pitchFamily="34" charset="0"/>
              <a:buChar char="•"/>
            </a:pPr>
            <a:r>
              <a:rPr lang="cs-CZ" sz="2400" dirty="0">
                <a:latin typeface="+mj-lt"/>
                <a:ea typeface="+mj-ea"/>
                <a:cs typeface="+mj-cs"/>
              </a:rPr>
              <a:t>Děti individuálně vzdělávané se nezapočítávají.</a:t>
            </a:r>
          </a:p>
          <a:p>
            <a:pPr marL="342900" lvl="1" indent="-342900" algn="l">
              <a:buClr>
                <a:srgbClr val="FF0000"/>
              </a:buClr>
              <a:buFont typeface="Arial" panose="020B0604020202020204" pitchFamily="34" charset="0"/>
              <a:buChar char="•"/>
            </a:pPr>
            <a:r>
              <a:rPr lang="cs-CZ" sz="2400" dirty="0">
                <a:latin typeface="+mj-lt"/>
                <a:ea typeface="+mj-ea"/>
                <a:cs typeface="+mj-cs"/>
              </a:rPr>
              <a:t>Nezapomenout na snížení počtu hodin u ředitele, </a:t>
            </a:r>
            <a:r>
              <a:rPr lang="cs-CZ" sz="2400" dirty="0" err="1">
                <a:latin typeface="+mj-lt"/>
                <a:ea typeface="+mj-ea"/>
                <a:cs typeface="+mj-cs"/>
              </a:rPr>
              <a:t>zástupce..dle</a:t>
            </a:r>
            <a:r>
              <a:rPr lang="cs-CZ" sz="2400" dirty="0">
                <a:latin typeface="+mj-lt"/>
                <a:ea typeface="+mj-ea"/>
                <a:cs typeface="+mj-cs"/>
              </a:rPr>
              <a:t> NV 75/ 2005 Sb..</a:t>
            </a:r>
          </a:p>
          <a:p>
            <a:pPr marL="342900" lvl="1" indent="-342900" algn="l">
              <a:buClr>
                <a:srgbClr val="FF0000"/>
              </a:buClr>
              <a:buFont typeface="Arial" panose="020B0604020202020204" pitchFamily="34" charset="0"/>
              <a:buChar char="•"/>
            </a:pPr>
            <a:r>
              <a:rPr lang="cs-CZ" sz="2400" dirty="0">
                <a:latin typeface="+mj-lt"/>
                <a:ea typeface="+mj-ea"/>
                <a:cs typeface="+mj-cs"/>
              </a:rPr>
              <a:t>Zřizovatel může povolit výjimku dle §23 odst. 4 ŠZ </a:t>
            </a:r>
            <a:r>
              <a:rPr lang="cs-CZ" sz="2000" dirty="0">
                <a:latin typeface="+mj-lt"/>
                <a:ea typeface="+mj-ea"/>
                <a:cs typeface="+mj-cs"/>
              </a:rPr>
              <a:t>(zavazuje se k uhrazení zvýšených nákladů):</a:t>
            </a:r>
          </a:p>
          <a:p>
            <a:pPr marL="800100" lvl="2" indent="-342900" algn="l">
              <a:buClr>
                <a:srgbClr val="FF0000"/>
              </a:buClr>
              <a:buFont typeface="Arial" panose="020B0604020202020204" pitchFamily="34" charset="0"/>
              <a:buChar char="•"/>
            </a:pPr>
            <a:r>
              <a:rPr lang="cs-CZ" sz="2400" dirty="0"/>
              <a:t>Snižuje se stanovený</a:t>
            </a:r>
            <a:r>
              <a:rPr lang="cs-CZ" sz="2400" b="1" dirty="0"/>
              <a:t> </a:t>
            </a:r>
            <a:r>
              <a:rPr lang="cs-CZ" sz="2400" b="1" dirty="0" err="1"/>
              <a:t>PHmax</a:t>
            </a:r>
            <a:r>
              <a:rPr lang="cs-CZ" sz="2400" b="1" dirty="0"/>
              <a:t> </a:t>
            </a:r>
            <a:r>
              <a:rPr lang="cs-CZ" sz="2400" dirty="0"/>
              <a:t>připadající průměrně na každou tuto třídu poměrně </a:t>
            </a:r>
            <a:r>
              <a:rPr lang="cs-CZ" sz="2400" b="1" dirty="0"/>
              <a:t>podle počtu dětí</a:t>
            </a:r>
            <a:r>
              <a:rPr lang="cs-CZ" sz="2400" dirty="0"/>
              <a:t>, o který je skutečný </a:t>
            </a:r>
            <a:r>
              <a:rPr lang="cs-CZ" sz="2400" b="1" dirty="0"/>
              <a:t>počet nižší</a:t>
            </a:r>
            <a:r>
              <a:rPr lang="cs-CZ" sz="2400" dirty="0"/>
              <a:t>.</a:t>
            </a:r>
          </a:p>
          <a:p>
            <a:pPr marL="800100" lvl="2" indent="-342900" algn="l">
              <a:buClr>
                <a:srgbClr val="FF0000"/>
              </a:buClr>
              <a:buFont typeface="Arial" panose="020B0604020202020204" pitchFamily="34" charset="0"/>
              <a:buChar char="•"/>
            </a:pPr>
            <a:r>
              <a:rPr lang="cs-CZ" sz="2400" dirty="0"/>
              <a:t>Počty dětí jsou §2 </a:t>
            </a:r>
            <a:r>
              <a:rPr lang="cs-CZ" sz="2400" dirty="0" err="1"/>
              <a:t>vyhl</a:t>
            </a:r>
            <a:r>
              <a:rPr lang="cs-CZ" sz="2400" dirty="0"/>
              <a:t>. 14/2005 Sb.</a:t>
            </a:r>
          </a:p>
          <a:p>
            <a:pPr marL="342900" lvl="2" indent="-342900" algn="l">
              <a:buClr>
                <a:srgbClr val="FF0000"/>
              </a:buClr>
              <a:buFont typeface="Arial" panose="020B0604020202020204" pitchFamily="34" charset="0"/>
              <a:buChar char="•"/>
            </a:pPr>
            <a:r>
              <a:rPr lang="cs-CZ" sz="2400" dirty="0" err="1">
                <a:latin typeface="+mj-lt"/>
                <a:ea typeface="+mj-ea"/>
                <a:cs typeface="+mj-cs"/>
              </a:rPr>
              <a:t>PHmax</a:t>
            </a:r>
            <a:r>
              <a:rPr lang="cs-CZ" sz="2400" dirty="0">
                <a:latin typeface="+mj-lt"/>
                <a:ea typeface="+mj-ea"/>
                <a:cs typeface="+mj-cs"/>
              </a:rPr>
              <a:t>  = dílčí hodnoty za jednotlivá pracoviště a jednotlivé druhy provozu</a:t>
            </a:r>
          </a:p>
        </p:txBody>
      </p:sp>
    </p:spTree>
    <p:extLst>
      <p:ext uri="{BB962C8B-B14F-4D97-AF65-F5344CB8AC3E}">
        <p14:creationId xmlns:p14="http://schemas.microsoft.com/office/powerpoint/2010/main" val="90019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3200"/>
            <a:ext cx="8229600" cy="719931"/>
          </a:xfrm>
        </p:spPr>
        <p:txBody>
          <a:bodyPr/>
          <a:lstStyle/>
          <a:p>
            <a:pPr marL="0" indent="0" algn="ctr">
              <a:buNone/>
            </a:pPr>
            <a:r>
              <a:rPr lang="cs-CZ" sz="3200" dirty="0">
                <a:solidFill>
                  <a:schemeClr val="tx1"/>
                </a:solidFill>
                <a:effectLst/>
                <a:latin typeface="Arial" charset="0"/>
              </a:rPr>
              <a:t>1. Právní postavení škol</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01558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Font typeface="Arial" charset="0"/>
              <a:buNone/>
            </a:pPr>
            <a:r>
              <a:rPr lang="cs-CZ" altLang="cs-CZ" sz="2400" u="sng" dirty="0">
                <a:cs typeface="Times New Roman" pitchFamily="18" charset="0"/>
              </a:rPr>
              <a:t>Školy může zřizovat:</a:t>
            </a:r>
          </a:p>
          <a:p>
            <a:pPr marL="342900" indent="-342900" algn="l">
              <a:buClr>
                <a:srgbClr val="FF0000"/>
              </a:buClr>
              <a:buFont typeface="Arial" panose="020B0604020202020204" pitchFamily="34" charset="0"/>
              <a:buChar char="•"/>
            </a:pPr>
            <a:r>
              <a:rPr lang="cs-CZ" altLang="cs-CZ" sz="2400" b="1" dirty="0">
                <a:cs typeface="Times New Roman" pitchFamily="18" charset="0"/>
              </a:rPr>
              <a:t>kraj, obec a dobrovolný svazek obcí jako školské právnické osoby nebo příspěvkové organizace</a:t>
            </a:r>
            <a:r>
              <a:rPr lang="cs-CZ" altLang="cs-CZ" sz="2400" dirty="0">
                <a:cs typeface="Times New Roman" pitchFamily="18" charset="0"/>
              </a:rPr>
              <a:t>,</a:t>
            </a:r>
          </a:p>
          <a:p>
            <a:pPr marL="342900" indent="-342900" algn="l">
              <a:buClr>
                <a:srgbClr val="FF0000"/>
              </a:buClr>
              <a:buFont typeface="Arial" panose="020B0604020202020204" pitchFamily="34" charset="0"/>
              <a:buChar char="•"/>
            </a:pPr>
            <a:r>
              <a:rPr lang="cs-CZ" altLang="cs-CZ" sz="2400" dirty="0">
                <a:cs typeface="Times New Roman" pitchFamily="18" charset="0"/>
              </a:rPr>
              <a:t>MŠMT jako školské právnické osoby nebo státní příspěvkové organizace,</a:t>
            </a:r>
          </a:p>
          <a:p>
            <a:pPr marL="342900" indent="-342900" algn="l">
              <a:buClr>
                <a:srgbClr val="FF0000"/>
              </a:buClr>
              <a:buFont typeface="Arial" panose="020B0604020202020204" pitchFamily="34" charset="0"/>
              <a:buChar char="•"/>
            </a:pPr>
            <a:r>
              <a:rPr lang="cs-CZ" altLang="cs-CZ" sz="2400" dirty="0">
                <a:cs typeface="Times New Roman" pitchFamily="18" charset="0"/>
              </a:rPr>
              <a:t>Ministerstvo obrany, Ministerstvo vnitra a Ministerstvo spravedlnosti jako organizační složky státu,</a:t>
            </a:r>
          </a:p>
          <a:p>
            <a:pPr marL="342900" indent="-342900" algn="l">
              <a:buClr>
                <a:srgbClr val="FF0000"/>
              </a:buClr>
              <a:buFont typeface="Arial" panose="020B0604020202020204" pitchFamily="34" charset="0"/>
              <a:buChar char="•"/>
            </a:pPr>
            <a:r>
              <a:rPr lang="cs-CZ" altLang="cs-CZ" sz="2400" dirty="0">
                <a:cs typeface="Times New Roman" pitchFamily="18" charset="0"/>
              </a:rPr>
              <a:t>Ministerstvo zahraničních věcí při diplomatické misi nebo konzulárním úřadu ČR jakou součást těchto úřadů,</a:t>
            </a:r>
          </a:p>
          <a:p>
            <a:pPr marL="342900" indent="-342900" algn="l">
              <a:buClr>
                <a:srgbClr val="FF0000"/>
              </a:buClr>
              <a:buFont typeface="Arial" panose="020B0604020202020204" pitchFamily="34" charset="0"/>
              <a:buChar char="•"/>
            </a:pPr>
            <a:endParaRPr lang="cs-CZ" altLang="cs-CZ" sz="2400" dirty="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395536" y="326232"/>
            <a:ext cx="8229600" cy="719931"/>
          </a:xfrm>
        </p:spPr>
        <p:txBody>
          <a:bodyPr/>
          <a:lstStyle/>
          <a:p>
            <a:pPr marL="0" indent="0" algn="ctr">
              <a:buNone/>
            </a:pPr>
            <a:r>
              <a:rPr lang="cs-CZ" sz="3200" dirty="0">
                <a:solidFill>
                  <a:schemeClr val="tx1"/>
                </a:solidFill>
                <a:effectLst/>
                <a:latin typeface="Arial" charset="0"/>
              </a:rPr>
              <a:t>3.4.6 Přílohy </a:t>
            </a:r>
            <a:r>
              <a:rPr lang="cs-CZ" sz="3200" dirty="0" err="1">
                <a:solidFill>
                  <a:schemeClr val="tx1"/>
                </a:solidFill>
                <a:effectLst/>
                <a:latin typeface="Arial" charset="0"/>
              </a:rPr>
              <a:t>vyhl</a:t>
            </a:r>
            <a:r>
              <a:rPr lang="cs-CZ" sz="3200" dirty="0">
                <a:solidFill>
                  <a:schemeClr val="tx1"/>
                </a:solidFill>
                <a:effectLst/>
                <a:latin typeface="Arial" charset="0"/>
              </a:rPr>
              <a:t>. 14/2005</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40</a:t>
            </a:fld>
            <a:endParaRPr lang="cs-CZ" sz="1200">
              <a:solidFill>
                <a:schemeClr val="tx1">
                  <a:tint val="75000"/>
                </a:schemeClr>
              </a:solidFill>
              <a:latin typeface="+mn-lt"/>
            </a:endParaRP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92" y="1046163"/>
            <a:ext cx="7620000" cy="2606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983" y="3750221"/>
            <a:ext cx="7629525" cy="278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376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395536" y="326232"/>
            <a:ext cx="8229600" cy="719931"/>
          </a:xfrm>
        </p:spPr>
        <p:txBody>
          <a:bodyPr/>
          <a:lstStyle/>
          <a:p>
            <a:pPr marL="0" indent="0" algn="ctr">
              <a:buNone/>
            </a:pPr>
            <a:r>
              <a:rPr lang="cs-CZ" sz="3200" dirty="0">
                <a:solidFill>
                  <a:schemeClr val="tx1"/>
                </a:solidFill>
                <a:effectLst/>
                <a:latin typeface="Arial" charset="0"/>
              </a:rPr>
              <a:t>3.4.7 praktický příklad</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41</a:t>
            </a:fld>
            <a:endParaRPr lang="cs-CZ" sz="1200">
              <a:solidFill>
                <a:schemeClr val="tx1">
                  <a:tint val="75000"/>
                </a:schemeClr>
              </a:solidFill>
              <a:latin typeface="+mn-lt"/>
            </a:endParaRPr>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11" y="1046163"/>
            <a:ext cx="8629650" cy="567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8160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79970"/>
          </a:xfrm>
        </p:spPr>
        <p:txBody>
          <a:bodyPr/>
          <a:lstStyle/>
          <a:p>
            <a:pPr marL="0" indent="0" algn="ctr">
              <a:buNone/>
            </a:pPr>
            <a:r>
              <a:rPr lang="cs-CZ" sz="3200" dirty="0">
                <a:solidFill>
                  <a:schemeClr val="tx1"/>
                </a:solidFill>
                <a:effectLst/>
                <a:latin typeface="Arial" charset="0"/>
              </a:rPr>
              <a:t>3.4.8 </a:t>
            </a:r>
            <a:r>
              <a:rPr lang="cs-CZ" sz="3200" dirty="0" err="1">
                <a:solidFill>
                  <a:schemeClr val="tx1"/>
                </a:solidFill>
                <a:effectLst/>
                <a:latin typeface="Arial" charset="0"/>
              </a:rPr>
              <a:t>PHmax</a:t>
            </a:r>
            <a:r>
              <a:rPr lang="cs-CZ" sz="3200" dirty="0">
                <a:solidFill>
                  <a:schemeClr val="tx1"/>
                </a:solidFill>
                <a:effectLst/>
                <a:latin typeface="Arial" charset="0"/>
              </a:rPr>
              <a:t> SŠ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42</a:t>
            </a:fld>
            <a:endParaRPr lang="cs-CZ" sz="1200">
              <a:solidFill>
                <a:schemeClr val="tx1">
                  <a:tint val="75000"/>
                </a:schemeClr>
              </a:solidFill>
              <a:latin typeface="+mn-lt"/>
            </a:endParaRPr>
          </a:p>
        </p:txBody>
      </p:sp>
      <p:sp>
        <p:nvSpPr>
          <p:cNvPr id="4" name="Nadpis 1"/>
          <p:cNvSpPr txBox="1">
            <a:spLocks/>
          </p:cNvSpPr>
          <p:nvPr/>
        </p:nvSpPr>
        <p:spPr>
          <a:xfrm>
            <a:off x="395536" y="980729"/>
            <a:ext cx="8352928" cy="551146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sz="2400" dirty="0"/>
              <a:t>dle NV 123/2018 Sb.</a:t>
            </a:r>
          </a:p>
          <a:p>
            <a:pPr marL="342900" indent="-342900" algn="l">
              <a:buClr>
                <a:srgbClr val="FF0000"/>
              </a:buClr>
              <a:buFont typeface="Arial" panose="020B0604020202020204" pitchFamily="34" charset="0"/>
              <a:buChar char="•"/>
            </a:pPr>
            <a:r>
              <a:rPr lang="cs-CZ" sz="2400" dirty="0"/>
              <a:t>je vztažen na jednu třídu a v oborech vzdělání konzervatoře na jeden ročník  financovaný ze SR</a:t>
            </a:r>
          </a:p>
          <a:p>
            <a:pPr marL="800100" lvl="1" indent="-342900" algn="l">
              <a:buClr>
                <a:srgbClr val="FF0000"/>
              </a:buClr>
              <a:buFont typeface="Arial" panose="020B0604020202020204" pitchFamily="34" charset="0"/>
              <a:buChar char="•"/>
            </a:pPr>
            <a:r>
              <a:rPr lang="cs-CZ" sz="2400" dirty="0"/>
              <a:t>pro každý obor zvlášť u třídy jednooborové, dvouoborové, </a:t>
            </a:r>
            <a:r>
              <a:rPr lang="cs-CZ" sz="2400" dirty="0" err="1"/>
              <a:t>tříoborové</a:t>
            </a:r>
            <a:r>
              <a:rPr lang="cs-CZ" sz="2400" dirty="0"/>
              <a:t> a více než </a:t>
            </a:r>
            <a:r>
              <a:rPr lang="cs-CZ" sz="2400" dirty="0" err="1"/>
              <a:t>tříoborové</a:t>
            </a:r>
            <a:r>
              <a:rPr lang="cs-CZ" sz="2400" dirty="0"/>
              <a:t> u oborů vzdělání skupiny 82 a třídy zřízené podle § 16 odst. 9 ŠZ </a:t>
            </a:r>
          </a:p>
          <a:p>
            <a:pPr marL="800100" lvl="1" indent="-342900" algn="l">
              <a:buClr>
                <a:srgbClr val="FF0000"/>
              </a:buClr>
              <a:buFont typeface="Arial" panose="020B0604020202020204" pitchFamily="34" charset="0"/>
              <a:buChar char="•"/>
            </a:pPr>
            <a:r>
              <a:rPr lang="cs-CZ" sz="2400" dirty="0"/>
              <a:t>v </a:t>
            </a:r>
            <a:r>
              <a:rPr lang="cs-CZ" sz="2400" dirty="0" err="1"/>
              <a:t>PHmax</a:t>
            </a:r>
            <a:r>
              <a:rPr lang="cs-CZ" sz="2400" dirty="0"/>
              <a:t> </a:t>
            </a:r>
            <a:r>
              <a:rPr lang="cs-CZ" sz="2400" dirty="0" err="1"/>
              <a:t>víceoborovek</a:t>
            </a:r>
            <a:r>
              <a:rPr lang="cs-CZ" sz="2400" dirty="0"/>
              <a:t> - obsažen poměrný počet hodin </a:t>
            </a:r>
            <a:r>
              <a:rPr lang="cs-CZ" sz="2400" dirty="0" err="1"/>
              <a:t>všeob</a:t>
            </a:r>
            <a:r>
              <a:rPr lang="cs-CZ" sz="2400" dirty="0"/>
              <a:t>. předmětů a plný počet odborných</a:t>
            </a:r>
          </a:p>
          <a:p>
            <a:pPr marL="342900" indent="-342900" algn="l">
              <a:buClr>
                <a:srgbClr val="FF0000"/>
              </a:buClr>
              <a:buFont typeface="Arial" panose="020B0604020202020204" pitchFamily="34" charset="0"/>
              <a:buChar char="•"/>
            </a:pPr>
            <a:r>
              <a:rPr lang="cs-CZ" sz="2400" dirty="0"/>
              <a:t>stanoven v souladu s RVP a zahrnuje:</a:t>
            </a:r>
          </a:p>
          <a:p>
            <a:pPr marL="800100" lvl="1" indent="-342900" algn="l">
              <a:buClr>
                <a:srgbClr val="FF0000"/>
              </a:buClr>
              <a:buFont typeface="Arial" panose="020B0604020202020204" pitchFamily="34" charset="0"/>
              <a:buChar char="•"/>
            </a:pPr>
            <a:r>
              <a:rPr lang="cs-CZ" sz="2400" dirty="0"/>
              <a:t>minimální týdenní počet hodin teoretické a praktické přípravy;</a:t>
            </a:r>
          </a:p>
          <a:p>
            <a:pPr marL="800100" lvl="1" indent="-342900" algn="l">
              <a:buClr>
                <a:srgbClr val="FF0000"/>
              </a:buClr>
              <a:buFont typeface="Arial" panose="020B0604020202020204" pitchFamily="34" charset="0"/>
              <a:buChar char="•"/>
            </a:pPr>
            <a:r>
              <a:rPr lang="cs-CZ" sz="2400" dirty="0"/>
              <a:t>dělení na skupiny při realizaci odborného výcviku( v souladu s NV č. 211/2010 Sb.,…) </a:t>
            </a:r>
          </a:p>
          <a:p>
            <a:pPr marL="800100" lvl="1" indent="-342900" algn="l">
              <a:buClr>
                <a:srgbClr val="FF0000"/>
              </a:buClr>
              <a:buFont typeface="Arial" panose="020B0604020202020204" pitchFamily="34" charset="0"/>
              <a:buChar char="•"/>
            </a:pPr>
            <a:r>
              <a:rPr lang="cs-CZ" sz="2400" dirty="0"/>
              <a:t>potřebný počet hodin na nezbytné dělení hodin teoretické výuky (např. cizí jazyky, ICT, tělesná výchova).</a:t>
            </a:r>
          </a:p>
          <a:p>
            <a:pPr algn="l">
              <a:buClr>
                <a:srgbClr val="FF0000"/>
              </a:buClr>
            </a:pPr>
            <a:endParaRPr lang="cs-CZ" sz="2400" dirty="0"/>
          </a:p>
        </p:txBody>
      </p:sp>
    </p:spTree>
    <p:extLst>
      <p:ext uri="{BB962C8B-B14F-4D97-AF65-F5344CB8AC3E}">
        <p14:creationId xmlns:p14="http://schemas.microsoft.com/office/powerpoint/2010/main" val="2713908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79970"/>
          </a:xfrm>
        </p:spPr>
        <p:txBody>
          <a:bodyPr/>
          <a:lstStyle/>
          <a:p>
            <a:pPr marL="0" indent="0" algn="ctr">
              <a:buNone/>
            </a:pPr>
            <a:r>
              <a:rPr lang="cs-CZ" sz="3200" dirty="0">
                <a:solidFill>
                  <a:schemeClr val="tx1"/>
                </a:solidFill>
                <a:effectLst/>
                <a:latin typeface="Arial" charset="0"/>
              </a:rPr>
              <a:t>3.4.8 </a:t>
            </a:r>
            <a:r>
              <a:rPr lang="cs-CZ" sz="3200" dirty="0" err="1">
                <a:solidFill>
                  <a:schemeClr val="tx1"/>
                </a:solidFill>
                <a:effectLst/>
                <a:latin typeface="Arial" charset="0"/>
              </a:rPr>
              <a:t>PHmax</a:t>
            </a:r>
            <a:r>
              <a:rPr lang="cs-CZ" sz="3200" dirty="0">
                <a:solidFill>
                  <a:schemeClr val="tx1"/>
                </a:solidFill>
                <a:effectLst/>
                <a:latin typeface="Arial" charset="0"/>
              </a:rPr>
              <a:t> SŠ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43</a:t>
            </a:fld>
            <a:endParaRPr lang="cs-CZ" sz="1200">
              <a:solidFill>
                <a:schemeClr val="tx1">
                  <a:tint val="75000"/>
                </a:schemeClr>
              </a:solidFill>
              <a:latin typeface="+mn-lt"/>
            </a:endParaRPr>
          </a:p>
        </p:txBody>
      </p:sp>
      <p:sp>
        <p:nvSpPr>
          <p:cNvPr id="4" name="Nadpis 1"/>
          <p:cNvSpPr txBox="1">
            <a:spLocks/>
          </p:cNvSpPr>
          <p:nvPr/>
        </p:nvSpPr>
        <p:spPr>
          <a:xfrm>
            <a:off x="395536" y="1484783"/>
            <a:ext cx="8352928" cy="500740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dirty="0">
                <a:latin typeface="+mj-lt"/>
                <a:ea typeface="+mj-ea"/>
                <a:cs typeface="+mj-cs"/>
              </a:rPr>
              <a:t>žáci s IVP jsou započítáváni do celkových počtů žáků podle oborů vzdělání a ročníků</a:t>
            </a:r>
          </a:p>
          <a:p>
            <a:pPr marL="342900" indent="-342900" algn="l">
              <a:buClr>
                <a:srgbClr val="FF0000"/>
              </a:buClr>
              <a:buFont typeface="Arial" panose="020B0604020202020204" pitchFamily="34" charset="0"/>
              <a:buChar char="•"/>
            </a:pPr>
            <a:r>
              <a:rPr lang="cs-CZ" sz="2400" dirty="0"/>
              <a:t>u víceletých gymnázií se stanoví samostatně pro nižší a vyšší stupeň (Ne u vzdělání 79-43-K/61Dvojjazyčné Gymnázium a 79-41-K/610 Gymnázium - vybrané předměty v cizím jazyce)</a:t>
            </a:r>
          </a:p>
        </p:txBody>
      </p:sp>
    </p:spTree>
    <p:extLst>
      <p:ext uri="{BB962C8B-B14F-4D97-AF65-F5344CB8AC3E}">
        <p14:creationId xmlns:p14="http://schemas.microsoft.com/office/powerpoint/2010/main" val="2256561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79970"/>
          </a:xfrm>
        </p:spPr>
        <p:txBody>
          <a:bodyPr/>
          <a:lstStyle/>
          <a:p>
            <a:pPr marL="0" indent="0" algn="ctr">
              <a:buNone/>
            </a:pPr>
            <a:r>
              <a:rPr lang="cs-CZ" sz="3200" dirty="0">
                <a:solidFill>
                  <a:schemeClr val="tx1"/>
                </a:solidFill>
                <a:effectLst/>
                <a:latin typeface="Arial" charset="0"/>
              </a:rPr>
              <a:t> 3.4.9 Organizace víceoborových tříd SŠ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44</a:t>
            </a:fld>
            <a:endParaRPr lang="cs-CZ" sz="1200">
              <a:solidFill>
                <a:schemeClr val="tx1">
                  <a:tint val="75000"/>
                </a:schemeClr>
              </a:solidFill>
              <a:latin typeface="+mn-lt"/>
            </a:endParaRPr>
          </a:p>
        </p:txBody>
      </p:sp>
      <p:sp>
        <p:nvSpPr>
          <p:cNvPr id="4" name="Nadpis 1"/>
          <p:cNvSpPr txBox="1">
            <a:spLocks/>
          </p:cNvSpPr>
          <p:nvPr/>
        </p:nvSpPr>
        <p:spPr>
          <a:xfrm>
            <a:off x="395536" y="1484783"/>
            <a:ext cx="8352928" cy="500740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dirty="0">
                <a:latin typeface="+mj-lt"/>
                <a:ea typeface="+mj-ea"/>
                <a:cs typeface="+mj-cs"/>
              </a:rPr>
              <a:t>počet žáků oboru vzdělání je nižší než 17 a celkový počet žáků ve třídě nepřesáhne povolený počet žáků</a:t>
            </a:r>
          </a:p>
          <a:p>
            <a:pPr marL="342900" lvl="1" indent="-342900" algn="l">
              <a:buClr>
                <a:srgbClr val="FF0000"/>
              </a:buClr>
              <a:buFont typeface="Arial" panose="020B0604020202020204" pitchFamily="34" charset="0"/>
              <a:buChar char="•"/>
            </a:pPr>
            <a:r>
              <a:rPr lang="cs-CZ" sz="2400" dirty="0">
                <a:latin typeface="+mj-lt"/>
                <a:ea typeface="+mj-ea"/>
                <a:cs typeface="+mj-cs"/>
              </a:rPr>
              <a:t>jsou obory vzdělání stejné kategorie dosaženého vzdělání, stejné formy a délky vzdělávání a stejného ročníku.</a:t>
            </a:r>
          </a:p>
          <a:p>
            <a:pPr marL="342900" lvl="1" indent="-342900" algn="l">
              <a:buClr>
                <a:srgbClr val="FF0000"/>
              </a:buClr>
              <a:buFont typeface="Arial" panose="020B0604020202020204" pitchFamily="34" charset="0"/>
              <a:buChar char="•"/>
            </a:pPr>
            <a:r>
              <a:rPr lang="cs-CZ" sz="2400" dirty="0">
                <a:latin typeface="+mj-lt"/>
                <a:ea typeface="+mj-ea"/>
                <a:cs typeface="+mj-cs"/>
              </a:rPr>
              <a:t>jsou maximálně tří obory vzdělání kategorie E, H, nebo dva obory vzdělání kategorie L, M.</a:t>
            </a:r>
          </a:p>
          <a:p>
            <a:pPr marL="342900" lvl="1" indent="-342900" algn="l">
              <a:buClr>
                <a:srgbClr val="FF0000"/>
              </a:buClr>
              <a:buFont typeface="Arial" panose="020B0604020202020204" pitchFamily="34" charset="0"/>
              <a:buChar char="•"/>
            </a:pPr>
            <a:r>
              <a:rPr lang="cs-CZ" sz="2400" dirty="0">
                <a:latin typeface="+mj-lt"/>
                <a:ea typeface="+mj-ea"/>
                <a:cs typeface="+mj-cs"/>
              </a:rPr>
              <a:t>nelze vytvářet v oborech vzdělání kategorie K s výjimkou kombinace Gymnázium + Gymnázium se sportovní přípravou.</a:t>
            </a:r>
          </a:p>
          <a:p>
            <a:pPr marL="342900" lvl="1" indent="-342900" algn="l">
              <a:buClr>
                <a:srgbClr val="FF0000"/>
              </a:buClr>
              <a:buFont typeface="Arial" panose="020B0604020202020204" pitchFamily="34" charset="0"/>
              <a:buChar char="•"/>
            </a:pPr>
            <a:r>
              <a:rPr lang="cs-CZ" sz="2400" dirty="0">
                <a:latin typeface="+mj-lt"/>
                <a:ea typeface="+mj-ea"/>
                <a:cs typeface="+mj-cs"/>
              </a:rPr>
              <a:t>lze vytvořit také, pokud je v jednom oboru vzdělání více než 17 žáků a ve druhém oboru vzdělání méně než 17, pokud škola nemá dva obory s méně než 17 žáky.</a:t>
            </a:r>
          </a:p>
          <a:p>
            <a:pPr marL="342900" lvl="1" indent="-342900" algn="l">
              <a:buClr>
                <a:srgbClr val="FF0000"/>
              </a:buClr>
              <a:buFont typeface="Arial" panose="020B0604020202020204" pitchFamily="34" charset="0"/>
              <a:buChar char="•"/>
            </a:pPr>
            <a:endParaRPr lang="cs-CZ" sz="2400" dirty="0">
              <a:latin typeface="+mj-lt"/>
              <a:ea typeface="+mj-ea"/>
              <a:cs typeface="+mj-cs"/>
            </a:endParaRPr>
          </a:p>
        </p:txBody>
      </p:sp>
    </p:spTree>
    <p:extLst>
      <p:ext uri="{BB962C8B-B14F-4D97-AF65-F5344CB8AC3E}">
        <p14:creationId xmlns:p14="http://schemas.microsoft.com/office/powerpoint/2010/main" val="3616926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79970"/>
          </a:xfrm>
        </p:spPr>
        <p:txBody>
          <a:bodyPr/>
          <a:lstStyle/>
          <a:p>
            <a:pPr marL="0" indent="0" algn="ctr">
              <a:buNone/>
            </a:pPr>
            <a:r>
              <a:rPr lang="cs-CZ" sz="3200" dirty="0">
                <a:solidFill>
                  <a:schemeClr val="tx1"/>
                </a:solidFill>
                <a:effectLst/>
                <a:latin typeface="Arial" charset="0"/>
              </a:rPr>
              <a:t> 3.4.9 Jiné formy vzdělání SŠ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45</a:t>
            </a:fld>
            <a:endParaRPr lang="cs-CZ" sz="1200">
              <a:solidFill>
                <a:schemeClr val="tx1">
                  <a:tint val="75000"/>
                </a:schemeClr>
              </a:solidFill>
              <a:latin typeface="+mn-lt"/>
            </a:endParaRPr>
          </a:p>
        </p:txBody>
      </p:sp>
      <p:sp>
        <p:nvSpPr>
          <p:cNvPr id="4" name="Nadpis 1"/>
          <p:cNvSpPr txBox="1">
            <a:spLocks/>
          </p:cNvSpPr>
          <p:nvPr/>
        </p:nvSpPr>
        <p:spPr>
          <a:xfrm>
            <a:off x="395536" y="1484783"/>
            <a:ext cx="8352928" cy="500740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lvl="1" indent="-342900" algn="l">
              <a:buClr>
                <a:srgbClr val="FF0000"/>
              </a:buClr>
              <a:buFont typeface="Arial" panose="020B0604020202020204" pitchFamily="34" charset="0"/>
              <a:buChar char="•"/>
            </a:pPr>
            <a:r>
              <a:rPr lang="cs-CZ" sz="2400" dirty="0">
                <a:latin typeface="+mj-lt"/>
                <a:ea typeface="+mj-ea"/>
                <a:cs typeface="+mj-cs"/>
              </a:rPr>
              <a:t>Koeficienty:</a:t>
            </a:r>
          </a:p>
          <a:p>
            <a:pPr marL="800100" lvl="2" indent="-342900" algn="l">
              <a:buClr>
                <a:srgbClr val="FF0000"/>
              </a:buClr>
              <a:buFont typeface="Arial" panose="020B0604020202020204" pitchFamily="34" charset="0"/>
              <a:buChar char="•"/>
            </a:pPr>
            <a:r>
              <a:rPr lang="cs-CZ" sz="2400" dirty="0">
                <a:latin typeface="+mj-lt"/>
                <a:ea typeface="+mj-ea"/>
                <a:cs typeface="+mj-cs"/>
              </a:rPr>
              <a:t>večerní forma vzdělávání 0,3 násobek  </a:t>
            </a:r>
            <a:r>
              <a:rPr lang="cs-CZ" sz="2400" dirty="0" err="1">
                <a:latin typeface="+mj-lt"/>
                <a:ea typeface="+mj-ea"/>
                <a:cs typeface="+mj-cs"/>
              </a:rPr>
              <a:t>PHmax</a:t>
            </a:r>
            <a:r>
              <a:rPr lang="cs-CZ" sz="2400" dirty="0">
                <a:latin typeface="+mj-lt"/>
                <a:ea typeface="+mj-ea"/>
                <a:cs typeface="+mj-cs"/>
              </a:rPr>
              <a:t>,</a:t>
            </a:r>
          </a:p>
          <a:p>
            <a:pPr marL="800100" lvl="2" indent="-342900" algn="l">
              <a:buClr>
                <a:srgbClr val="FF0000"/>
              </a:buClr>
              <a:buFont typeface="Arial" panose="020B0604020202020204" pitchFamily="34" charset="0"/>
              <a:buChar char="•"/>
            </a:pPr>
            <a:r>
              <a:rPr lang="cs-CZ" sz="2400" dirty="0">
                <a:latin typeface="+mj-lt"/>
                <a:ea typeface="+mj-ea"/>
                <a:cs typeface="+mj-cs"/>
              </a:rPr>
              <a:t>kombinovaná forma	0,26 násobek </a:t>
            </a:r>
            <a:r>
              <a:rPr lang="cs-CZ" sz="2400" dirty="0" err="1">
                <a:latin typeface="+mj-lt"/>
                <a:ea typeface="+mj-ea"/>
                <a:cs typeface="+mj-cs"/>
              </a:rPr>
              <a:t>PHmax</a:t>
            </a:r>
            <a:r>
              <a:rPr lang="cs-CZ" sz="2400" dirty="0">
                <a:latin typeface="+mj-lt"/>
                <a:ea typeface="+mj-ea"/>
                <a:cs typeface="+mj-cs"/>
              </a:rPr>
              <a:t> </a:t>
            </a:r>
          </a:p>
          <a:p>
            <a:pPr marL="800100" lvl="2" indent="-342900" algn="l">
              <a:buClr>
                <a:srgbClr val="FF0000"/>
              </a:buClr>
              <a:buFont typeface="Arial" panose="020B0604020202020204" pitchFamily="34" charset="0"/>
              <a:buChar char="•"/>
            </a:pPr>
            <a:r>
              <a:rPr lang="cs-CZ" sz="2400" dirty="0">
                <a:latin typeface="+mj-lt"/>
                <a:ea typeface="+mj-ea"/>
                <a:cs typeface="+mj-cs"/>
              </a:rPr>
              <a:t>kombinovaná forma a pro konzervatoř 	0,48 </a:t>
            </a:r>
            <a:r>
              <a:rPr lang="cs-CZ" sz="2400" dirty="0" err="1">
                <a:latin typeface="+mj-lt"/>
                <a:ea typeface="+mj-ea"/>
                <a:cs typeface="+mj-cs"/>
              </a:rPr>
              <a:t>PHmax</a:t>
            </a:r>
            <a:r>
              <a:rPr lang="cs-CZ" sz="2400" dirty="0">
                <a:latin typeface="+mj-lt"/>
                <a:ea typeface="+mj-ea"/>
                <a:cs typeface="+mj-cs"/>
              </a:rPr>
              <a:t>,</a:t>
            </a:r>
          </a:p>
          <a:p>
            <a:pPr marL="800100" lvl="2" indent="-342900" algn="l">
              <a:buClr>
                <a:srgbClr val="FF0000"/>
              </a:buClr>
              <a:buFont typeface="Arial" panose="020B0604020202020204" pitchFamily="34" charset="0"/>
              <a:buChar char="•"/>
            </a:pPr>
            <a:r>
              <a:rPr lang="cs-CZ" sz="2400" dirty="0">
                <a:latin typeface="+mj-lt"/>
                <a:ea typeface="+mj-ea"/>
                <a:cs typeface="+mj-cs"/>
              </a:rPr>
              <a:t>dálková forma vzdělávání 	0,2 násobek  </a:t>
            </a:r>
            <a:r>
              <a:rPr lang="cs-CZ" sz="2400" dirty="0" err="1">
                <a:latin typeface="+mj-lt"/>
                <a:ea typeface="+mj-ea"/>
                <a:cs typeface="+mj-cs"/>
              </a:rPr>
              <a:t>PHmax</a:t>
            </a:r>
            <a:r>
              <a:rPr lang="cs-CZ" sz="2400" dirty="0">
                <a:latin typeface="+mj-lt"/>
                <a:ea typeface="+mj-ea"/>
                <a:cs typeface="+mj-cs"/>
              </a:rPr>
              <a:t>,</a:t>
            </a:r>
          </a:p>
          <a:p>
            <a:pPr marL="800100" lvl="2" indent="-342900" algn="l">
              <a:buClr>
                <a:srgbClr val="FF0000"/>
              </a:buClr>
              <a:buFont typeface="Arial" panose="020B0604020202020204" pitchFamily="34" charset="0"/>
              <a:buChar char="•"/>
            </a:pPr>
            <a:r>
              <a:rPr lang="cs-CZ" sz="2400" dirty="0">
                <a:latin typeface="+mj-lt"/>
                <a:ea typeface="+mj-ea"/>
                <a:cs typeface="+mj-cs"/>
              </a:rPr>
              <a:t>distanční forma vzdělávání 	0,05 násobek </a:t>
            </a:r>
            <a:r>
              <a:rPr lang="cs-CZ" sz="2400" dirty="0" err="1">
                <a:latin typeface="+mj-lt"/>
                <a:ea typeface="+mj-ea"/>
                <a:cs typeface="+mj-cs"/>
              </a:rPr>
              <a:t>PHmax</a:t>
            </a:r>
            <a:r>
              <a:rPr lang="cs-CZ" sz="2400" dirty="0">
                <a:latin typeface="+mj-lt"/>
                <a:ea typeface="+mj-ea"/>
                <a:cs typeface="+mj-cs"/>
              </a:rPr>
              <a:t>.</a:t>
            </a:r>
          </a:p>
          <a:p>
            <a:pPr marL="800100" lvl="2" indent="-342900" algn="l">
              <a:buClr>
                <a:srgbClr val="FF0000"/>
              </a:buClr>
              <a:buFont typeface="Arial" panose="020B0604020202020204" pitchFamily="34" charset="0"/>
              <a:buChar char="•"/>
            </a:pPr>
            <a:endParaRPr lang="cs-CZ" sz="2400" dirty="0">
              <a:latin typeface="+mj-lt"/>
              <a:ea typeface="+mj-ea"/>
              <a:cs typeface="+mj-cs"/>
            </a:endParaRPr>
          </a:p>
        </p:txBody>
      </p:sp>
    </p:spTree>
    <p:extLst>
      <p:ext uri="{BB962C8B-B14F-4D97-AF65-F5344CB8AC3E}">
        <p14:creationId xmlns:p14="http://schemas.microsoft.com/office/powerpoint/2010/main" val="670841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116633"/>
            <a:ext cx="8229600" cy="1008112"/>
          </a:xfrm>
        </p:spPr>
        <p:txBody>
          <a:bodyPr/>
          <a:lstStyle/>
          <a:p>
            <a:pPr marL="0" indent="0" algn="ctr">
              <a:buNone/>
            </a:pPr>
            <a:r>
              <a:rPr lang="cs-CZ" sz="3200" dirty="0">
                <a:solidFill>
                  <a:schemeClr val="tx1"/>
                </a:solidFill>
                <a:effectLst/>
                <a:latin typeface="Arial" charset="0"/>
              </a:rPr>
              <a:t>3.4.9 Praktický příklad výpočtu </a:t>
            </a:r>
            <a:r>
              <a:rPr lang="cs-CZ" sz="3200" dirty="0" err="1">
                <a:solidFill>
                  <a:schemeClr val="tx1"/>
                </a:solidFill>
                <a:effectLst/>
                <a:latin typeface="Arial" charset="0"/>
              </a:rPr>
              <a:t>PHmax</a:t>
            </a:r>
            <a:r>
              <a:rPr lang="cs-CZ" sz="3200" dirty="0">
                <a:solidFill>
                  <a:schemeClr val="tx1"/>
                </a:solidFill>
                <a:effectLst/>
                <a:latin typeface="Arial" charset="0"/>
              </a:rPr>
              <a:t> SŠ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46</a:t>
            </a:fld>
            <a:endParaRPr lang="cs-CZ" sz="1200">
              <a:solidFill>
                <a:schemeClr val="tx1">
                  <a:tint val="75000"/>
                </a:schemeClr>
              </a:solidFill>
              <a:latin typeface="+mn-lt"/>
            </a:endParaRPr>
          </a:p>
        </p:txBody>
      </p:sp>
      <p:sp>
        <p:nvSpPr>
          <p:cNvPr id="4" name="Nadpis 1"/>
          <p:cNvSpPr txBox="1">
            <a:spLocks/>
          </p:cNvSpPr>
          <p:nvPr/>
        </p:nvSpPr>
        <p:spPr>
          <a:xfrm>
            <a:off x="395536" y="1124744"/>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endParaRPr lang="cs-CZ" sz="2400" dirty="0"/>
          </a:p>
        </p:txBody>
      </p:sp>
      <p:sp>
        <p:nvSpPr>
          <p:cNvPr id="6" name="Zástupný symbol pro obsah 1"/>
          <p:cNvSpPr txBox="1">
            <a:spLocks/>
          </p:cNvSpPr>
          <p:nvPr/>
        </p:nvSpPr>
        <p:spPr>
          <a:xfrm>
            <a:off x="395536" y="1124744"/>
            <a:ext cx="8208912" cy="5184576"/>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fontAlgn="auto">
              <a:buFont typeface="Georgia" pitchFamily="18" charset="0"/>
              <a:buNone/>
            </a:pPr>
            <a:r>
              <a:rPr lang="cs-CZ" sz="2800" b="1" dirty="0"/>
              <a:t>Příklad</a:t>
            </a:r>
          </a:p>
          <a:p>
            <a:pPr marL="0" indent="0" fontAlgn="auto">
              <a:buNone/>
            </a:pPr>
            <a:r>
              <a:rPr lang="cs-CZ" sz="2400" b="1" dirty="0"/>
              <a:t>Gymnázium</a:t>
            </a:r>
          </a:p>
          <a:p>
            <a:pPr marL="0" indent="0" fontAlgn="auto">
              <a:buNone/>
            </a:pPr>
            <a:r>
              <a:rPr lang="cs-CZ" sz="2400" b="1" dirty="0"/>
              <a:t>Obor		počet ž. poč. tříd	</a:t>
            </a:r>
            <a:r>
              <a:rPr lang="cs-CZ" sz="2400" b="1" dirty="0" err="1"/>
              <a:t>prům</a:t>
            </a:r>
            <a:r>
              <a:rPr lang="cs-CZ" sz="2400" b="1" dirty="0"/>
              <a:t>. </a:t>
            </a:r>
            <a:r>
              <a:rPr lang="cs-CZ" sz="2400" b="1" dirty="0" err="1"/>
              <a:t>ž.PHmax</a:t>
            </a:r>
            <a:r>
              <a:rPr lang="cs-CZ" sz="2400" b="1" dirty="0"/>
              <a:t> celkem</a:t>
            </a:r>
          </a:p>
          <a:p>
            <a:pPr marL="0" indent="0" fontAlgn="auto">
              <a:buNone/>
            </a:pPr>
            <a:r>
              <a:rPr lang="cs-CZ" sz="2400" b="1" dirty="0"/>
              <a:t>79-41-K/61(nižší)	59	 2	29,5	46		 92</a:t>
            </a:r>
          </a:p>
          <a:p>
            <a:pPr marL="0" indent="0" fontAlgn="auto">
              <a:buNone/>
            </a:pPr>
            <a:r>
              <a:rPr lang="cs-CZ" sz="2400" b="1" dirty="0"/>
              <a:t>79-41-K/61(vyšší)	110	 4	27,5	55		220</a:t>
            </a:r>
          </a:p>
          <a:p>
            <a:pPr marL="0" indent="0" fontAlgn="auto">
              <a:buNone/>
            </a:pPr>
            <a:r>
              <a:rPr lang="cs-CZ" sz="2400" b="1" dirty="0"/>
              <a:t>79-41-K/41		104	 4	26	50		200</a:t>
            </a:r>
          </a:p>
          <a:p>
            <a:pPr marL="0" indent="0" fontAlgn="auto">
              <a:buNone/>
            </a:pPr>
            <a:endParaRPr lang="cs-CZ" sz="2400" b="1" dirty="0"/>
          </a:p>
          <a:p>
            <a:pPr marL="0" indent="0" fontAlgn="auto">
              <a:buNone/>
            </a:pPr>
            <a:r>
              <a:rPr lang="cs-CZ" sz="2400" b="1" dirty="0"/>
              <a:t>Celkem </a:t>
            </a:r>
            <a:r>
              <a:rPr lang="cs-CZ" sz="2400" b="1" dirty="0" err="1"/>
              <a:t>PHmax</a:t>
            </a:r>
            <a:r>
              <a:rPr lang="cs-CZ" sz="2400" b="1" dirty="0"/>
              <a:t> 512</a:t>
            </a:r>
          </a:p>
          <a:p>
            <a:pPr marL="0" indent="0" fontAlgn="auto">
              <a:buFont typeface="Georgia" pitchFamily="18" charset="0"/>
              <a:buNone/>
            </a:pPr>
            <a:endParaRPr lang="cs-CZ" sz="2800" b="1" dirty="0"/>
          </a:p>
        </p:txBody>
      </p:sp>
    </p:spTree>
    <p:extLst>
      <p:ext uri="{BB962C8B-B14F-4D97-AF65-F5344CB8AC3E}">
        <p14:creationId xmlns:p14="http://schemas.microsoft.com/office/powerpoint/2010/main" val="17574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116633"/>
            <a:ext cx="8229600" cy="1008112"/>
          </a:xfrm>
        </p:spPr>
        <p:txBody>
          <a:bodyPr/>
          <a:lstStyle/>
          <a:p>
            <a:pPr marL="0" indent="0" algn="ctr">
              <a:buNone/>
            </a:pPr>
            <a:r>
              <a:rPr lang="cs-CZ" sz="3200" dirty="0">
                <a:solidFill>
                  <a:schemeClr val="tx1"/>
                </a:solidFill>
                <a:effectLst/>
                <a:latin typeface="Arial" charset="0"/>
              </a:rPr>
              <a:t>3.4.9 Praktický příklad výpočtu </a:t>
            </a:r>
            <a:r>
              <a:rPr lang="cs-CZ" sz="3200" dirty="0" err="1">
                <a:solidFill>
                  <a:schemeClr val="tx1"/>
                </a:solidFill>
                <a:effectLst/>
                <a:latin typeface="Arial" charset="0"/>
              </a:rPr>
              <a:t>PHmax</a:t>
            </a:r>
            <a:r>
              <a:rPr lang="cs-CZ" sz="3200" dirty="0">
                <a:solidFill>
                  <a:schemeClr val="tx1"/>
                </a:solidFill>
                <a:effectLst/>
                <a:latin typeface="Arial" charset="0"/>
              </a:rPr>
              <a:t> SŠ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47</a:t>
            </a:fld>
            <a:endParaRPr lang="cs-CZ" sz="1200">
              <a:solidFill>
                <a:schemeClr val="tx1">
                  <a:tint val="75000"/>
                </a:schemeClr>
              </a:solidFill>
              <a:latin typeface="+mn-lt"/>
            </a:endParaRPr>
          </a:p>
        </p:txBody>
      </p:sp>
      <p:sp>
        <p:nvSpPr>
          <p:cNvPr id="4" name="Nadpis 1"/>
          <p:cNvSpPr txBox="1">
            <a:spLocks/>
          </p:cNvSpPr>
          <p:nvPr/>
        </p:nvSpPr>
        <p:spPr>
          <a:xfrm>
            <a:off x="395536" y="1124744"/>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endParaRPr lang="cs-CZ" sz="2400" dirty="0"/>
          </a:p>
        </p:txBody>
      </p:sp>
      <p:sp>
        <p:nvSpPr>
          <p:cNvPr id="6" name="Zástupný symbol pro obsah 1"/>
          <p:cNvSpPr txBox="1">
            <a:spLocks/>
          </p:cNvSpPr>
          <p:nvPr/>
        </p:nvSpPr>
        <p:spPr>
          <a:xfrm>
            <a:off x="395536" y="1124744"/>
            <a:ext cx="8208912" cy="5184576"/>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fontAlgn="auto">
              <a:buFont typeface="Georgia" pitchFamily="18" charset="0"/>
              <a:buNone/>
            </a:pPr>
            <a:r>
              <a:rPr lang="cs-CZ" sz="2000" b="1" dirty="0"/>
              <a:t>Příklad</a:t>
            </a:r>
          </a:p>
          <a:p>
            <a:pPr marL="0" indent="0" fontAlgn="auto">
              <a:buNone/>
            </a:pPr>
            <a:r>
              <a:rPr lang="cs-CZ" sz="2000" b="1" dirty="0"/>
              <a:t>Střední odborná škola</a:t>
            </a:r>
          </a:p>
          <a:p>
            <a:pPr marL="0" indent="0" fontAlgn="auto">
              <a:buNone/>
            </a:pPr>
            <a:r>
              <a:rPr lang="cs-CZ" sz="2000" b="1" dirty="0"/>
              <a:t>Obor (třída </a:t>
            </a:r>
            <a:r>
              <a:rPr lang="cs-CZ" sz="2000" b="1" dirty="0" err="1"/>
              <a:t>jednoob</a:t>
            </a:r>
            <a:r>
              <a:rPr lang="cs-CZ" sz="2000" b="1" dirty="0"/>
              <a:t>.)      počet ž. p. tříd  </a:t>
            </a:r>
            <a:r>
              <a:rPr lang="cs-CZ" sz="2000" b="1" dirty="0" err="1"/>
              <a:t>prům</a:t>
            </a:r>
            <a:r>
              <a:rPr lang="cs-CZ" sz="2000" b="1" dirty="0"/>
              <a:t>. ž. </a:t>
            </a:r>
            <a:r>
              <a:rPr lang="cs-CZ" sz="2000" b="1" dirty="0" err="1"/>
              <a:t>PHmax</a:t>
            </a:r>
            <a:r>
              <a:rPr lang="cs-CZ" sz="2000" b="1" dirty="0"/>
              <a:t> celkem</a:t>
            </a:r>
          </a:p>
          <a:p>
            <a:pPr marL="0" indent="0" fontAlgn="auto">
              <a:buNone/>
            </a:pPr>
            <a:r>
              <a:rPr lang="cs-CZ" sz="2000" b="1" dirty="0"/>
              <a:t>2641/M/01 </a:t>
            </a:r>
            <a:r>
              <a:rPr lang="cs-CZ" sz="2000" b="1" dirty="0" err="1"/>
              <a:t>elektrotech</a:t>
            </a:r>
            <a:r>
              <a:rPr lang="cs-CZ" sz="2000" b="1" dirty="0"/>
              <a:t>.  34	       2                  17     41	82</a:t>
            </a:r>
          </a:p>
          <a:p>
            <a:pPr marL="0" indent="0" fontAlgn="auto">
              <a:buNone/>
            </a:pPr>
            <a:endParaRPr lang="cs-CZ" sz="2000" b="1" dirty="0"/>
          </a:p>
          <a:p>
            <a:pPr marL="0" indent="0" fontAlgn="auto">
              <a:buNone/>
            </a:pPr>
            <a:r>
              <a:rPr lang="cs-CZ" sz="2000" b="1" dirty="0"/>
              <a:t>Obor (třída </a:t>
            </a:r>
            <a:r>
              <a:rPr lang="cs-CZ" sz="2000" b="1" dirty="0" err="1"/>
              <a:t>dvouoob</a:t>
            </a:r>
            <a:r>
              <a:rPr lang="cs-CZ" sz="2000" b="1" dirty="0"/>
              <a:t>.)      počet ž. p. tříd  </a:t>
            </a:r>
            <a:r>
              <a:rPr lang="cs-CZ" sz="2000" b="1" dirty="0" err="1"/>
              <a:t>prům</a:t>
            </a:r>
            <a:r>
              <a:rPr lang="cs-CZ" sz="2000" b="1" dirty="0"/>
              <a:t>. ž. </a:t>
            </a:r>
            <a:r>
              <a:rPr lang="cs-CZ" sz="2000" b="1" dirty="0" err="1"/>
              <a:t>PHmax</a:t>
            </a:r>
            <a:r>
              <a:rPr lang="cs-CZ" sz="2000" b="1" dirty="0"/>
              <a:t> celkem</a:t>
            </a:r>
          </a:p>
          <a:p>
            <a:pPr marL="0" indent="0" fontAlgn="auto">
              <a:buNone/>
            </a:pPr>
            <a:r>
              <a:rPr lang="cs-CZ" sz="2000" b="1" dirty="0"/>
              <a:t>2641/M/01 </a:t>
            </a:r>
            <a:r>
              <a:rPr lang="cs-CZ" sz="2000" b="1" dirty="0" err="1"/>
              <a:t>elektrotech</a:t>
            </a:r>
            <a:r>
              <a:rPr lang="cs-CZ" sz="2000" b="1" dirty="0"/>
              <a:t>.  24	       2                  12     32	64</a:t>
            </a:r>
          </a:p>
          <a:p>
            <a:pPr marL="0" indent="0" fontAlgn="auto">
              <a:buNone/>
            </a:pPr>
            <a:r>
              <a:rPr lang="cs-CZ" sz="2000" b="1" dirty="0"/>
              <a:t>3647//M/01 stavebnic.   24	       2                  12     28	56</a:t>
            </a:r>
          </a:p>
          <a:p>
            <a:pPr marL="0" indent="0" fontAlgn="auto">
              <a:buNone/>
            </a:pPr>
            <a:endParaRPr lang="cs-CZ" sz="2000" b="1" dirty="0"/>
          </a:p>
          <a:p>
            <a:pPr marL="0" indent="0" fontAlgn="auto">
              <a:buNone/>
            </a:pPr>
            <a:r>
              <a:rPr lang="cs-CZ" sz="2000" b="1" dirty="0"/>
              <a:t>Celkem </a:t>
            </a:r>
            <a:r>
              <a:rPr lang="cs-CZ" sz="2000" b="1" dirty="0" err="1"/>
              <a:t>PHmax</a:t>
            </a:r>
            <a:r>
              <a:rPr lang="cs-CZ" sz="2000" b="1" dirty="0"/>
              <a:t> 202</a:t>
            </a:r>
          </a:p>
          <a:p>
            <a:pPr marL="0" indent="0" fontAlgn="auto">
              <a:buFont typeface="Georgia" pitchFamily="18" charset="0"/>
              <a:buNone/>
            </a:pPr>
            <a:endParaRPr lang="cs-CZ" sz="2400" b="1" dirty="0"/>
          </a:p>
        </p:txBody>
      </p:sp>
    </p:spTree>
    <p:extLst>
      <p:ext uri="{BB962C8B-B14F-4D97-AF65-F5344CB8AC3E}">
        <p14:creationId xmlns:p14="http://schemas.microsoft.com/office/powerpoint/2010/main" val="119273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9" end="9"/>
                                            </p:txEl>
                                          </p:spTgt>
                                        </p:tgtEl>
                                        <p:attrNameLst>
                                          <p:attrName>style.visibility</p:attrName>
                                        </p:attrNameLst>
                                      </p:cBhvr>
                                      <p:to>
                                        <p:strVal val="visible"/>
                                      </p:to>
                                    </p:set>
                                    <p:animEffect transition="in" filter="fade">
                                      <p:cBhvr>
                                        <p:cTn id="56" dur="1000"/>
                                        <p:tgtEl>
                                          <p:spTgt spid="6">
                                            <p:txEl>
                                              <p:pRg st="9" end="9"/>
                                            </p:txEl>
                                          </p:spTgt>
                                        </p:tgtEl>
                                      </p:cBhvr>
                                    </p:animEffect>
                                    <p:anim calcmode="lin" valueType="num">
                                      <p:cBhvr>
                                        <p:cTn id="57"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1"/>
            <a:ext cx="8229600" cy="1124744"/>
          </a:xfrm>
        </p:spPr>
        <p:txBody>
          <a:bodyPr/>
          <a:lstStyle/>
          <a:p>
            <a:pPr marL="0" indent="0" algn="ctr">
              <a:buNone/>
            </a:pPr>
            <a:r>
              <a:rPr lang="cs-CZ" sz="3200" dirty="0">
                <a:solidFill>
                  <a:schemeClr val="tx1"/>
                </a:solidFill>
                <a:effectLst/>
                <a:latin typeface="Arial" charset="0"/>
              </a:rPr>
              <a:t>3.4.9 Praktický příklad výpočtu </a:t>
            </a:r>
            <a:r>
              <a:rPr lang="cs-CZ" sz="3200" dirty="0" err="1">
                <a:solidFill>
                  <a:schemeClr val="tx1"/>
                </a:solidFill>
                <a:effectLst/>
                <a:latin typeface="Arial" charset="0"/>
              </a:rPr>
              <a:t>PHmax</a:t>
            </a:r>
            <a:r>
              <a:rPr lang="cs-CZ" sz="3200" dirty="0">
                <a:solidFill>
                  <a:schemeClr val="tx1"/>
                </a:solidFill>
                <a:effectLst/>
                <a:latin typeface="Arial" charset="0"/>
              </a:rPr>
              <a:t> SŠ</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48</a:t>
            </a:fld>
            <a:endParaRPr lang="cs-CZ" sz="1200">
              <a:solidFill>
                <a:schemeClr val="tx1">
                  <a:tint val="75000"/>
                </a:schemeClr>
              </a:solidFill>
              <a:latin typeface="+mn-lt"/>
            </a:endParaRPr>
          </a:p>
        </p:txBody>
      </p:sp>
      <p:sp>
        <p:nvSpPr>
          <p:cNvPr id="4" name="Nadpis 1"/>
          <p:cNvSpPr txBox="1">
            <a:spLocks/>
          </p:cNvSpPr>
          <p:nvPr/>
        </p:nvSpPr>
        <p:spPr>
          <a:xfrm>
            <a:off x="395536" y="1124744"/>
            <a:ext cx="8352928" cy="544603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endParaRPr lang="cs-CZ" sz="2400" dirty="0"/>
          </a:p>
        </p:txBody>
      </p:sp>
      <p:sp>
        <p:nvSpPr>
          <p:cNvPr id="10" name="Zástupný symbol pro obsah 1"/>
          <p:cNvSpPr txBox="1">
            <a:spLocks/>
          </p:cNvSpPr>
          <p:nvPr/>
        </p:nvSpPr>
        <p:spPr>
          <a:xfrm>
            <a:off x="786408" y="1052736"/>
            <a:ext cx="7571184" cy="5184576"/>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ctr" fontAlgn="auto">
              <a:buFont typeface="Georgia" pitchFamily="18" charset="0"/>
              <a:buNone/>
            </a:pPr>
            <a:r>
              <a:rPr lang="cs-CZ" dirty="0"/>
              <a:t>Výpočet hodnot </a:t>
            </a:r>
            <a:r>
              <a:rPr lang="cs-CZ" dirty="0" err="1"/>
              <a:t>PHmax</a:t>
            </a:r>
            <a:r>
              <a:rPr lang="cs-CZ" dirty="0"/>
              <a:t> – třída zřízená podle § 16 </a:t>
            </a:r>
          </a:p>
          <a:p>
            <a:pPr marL="0" indent="0" fontAlgn="auto">
              <a:buFont typeface="Georgia" pitchFamily="18" charset="0"/>
              <a:buNone/>
            </a:pPr>
            <a:endParaRPr lang="cs-CZ" dirty="0"/>
          </a:p>
          <a:p>
            <a:pPr marL="0" indent="0" fontAlgn="auto">
              <a:buFont typeface="Georgia" pitchFamily="18" charset="0"/>
              <a:buNone/>
            </a:pPr>
            <a:r>
              <a:rPr lang="cs-CZ" dirty="0"/>
              <a:t>      </a:t>
            </a:r>
          </a:p>
          <a:p>
            <a:pPr marL="0" indent="0" fontAlgn="auto">
              <a:buFont typeface="Georgia" pitchFamily="18" charset="0"/>
              <a:buNone/>
            </a:pPr>
            <a:r>
              <a:rPr lang="cs-CZ" b="1" dirty="0"/>
              <a:t>Obor vzdělání:</a:t>
            </a:r>
            <a:r>
              <a:rPr lang="cs-CZ" dirty="0"/>
              <a:t> 	XY (denní forma vzdělávání)</a:t>
            </a:r>
          </a:p>
          <a:p>
            <a:pPr fontAlgn="auto">
              <a:buFont typeface="Georgia" pitchFamily="18" charset="0"/>
              <a:buAutoNum type="arabicPeriod"/>
            </a:pPr>
            <a:r>
              <a:rPr lang="cs-CZ" sz="1800" dirty="0"/>
              <a:t>ročník		16 žáků</a:t>
            </a:r>
          </a:p>
          <a:p>
            <a:pPr fontAlgn="auto">
              <a:buFont typeface="Arial" pitchFamily="34" charset="0"/>
              <a:buAutoNum type="arabicPeriod"/>
            </a:pPr>
            <a:r>
              <a:rPr lang="cs-CZ" sz="1800" dirty="0"/>
              <a:t>ročník		12 žáků</a:t>
            </a:r>
          </a:p>
          <a:p>
            <a:pPr fontAlgn="auto">
              <a:buFont typeface="Arial" pitchFamily="34" charset="0"/>
              <a:buAutoNum type="arabicPeriod"/>
            </a:pPr>
            <a:r>
              <a:rPr lang="cs-CZ" sz="1800" dirty="0"/>
              <a:t>ročník		14 žáků</a:t>
            </a:r>
          </a:p>
          <a:p>
            <a:pPr marL="45720" indent="0" fontAlgn="auto">
              <a:buNone/>
            </a:pPr>
            <a:endParaRPr lang="cs-CZ" dirty="0"/>
          </a:p>
          <a:p>
            <a:pPr marL="45720" indent="0" fontAlgn="auto">
              <a:buNone/>
            </a:pPr>
            <a:r>
              <a:rPr lang="cs-CZ" dirty="0"/>
              <a:t>Průměrný počet žáků v oboru vzdělání: </a:t>
            </a:r>
            <a:r>
              <a:rPr lang="cs-CZ" b="1" dirty="0"/>
              <a:t>14 žáků</a:t>
            </a:r>
            <a:br>
              <a:rPr lang="cs-CZ" b="1" dirty="0"/>
            </a:br>
            <a:r>
              <a:rPr lang="cs-CZ" dirty="0"/>
              <a:t>                        2. pásmo (20-24 žáků)            </a:t>
            </a:r>
            <a:r>
              <a:rPr lang="cs-CZ" dirty="0" err="1"/>
              <a:t>PHmax</a:t>
            </a:r>
            <a:r>
              <a:rPr lang="cs-CZ" dirty="0"/>
              <a:t> = </a:t>
            </a:r>
            <a:r>
              <a:rPr lang="cs-CZ" b="1" dirty="0"/>
              <a:t>61  </a:t>
            </a:r>
          </a:p>
          <a:p>
            <a:pPr marL="0" indent="0" fontAlgn="auto">
              <a:buFont typeface="Georgia" pitchFamily="18" charset="0"/>
              <a:buNone/>
            </a:pPr>
            <a:endParaRPr lang="cs-CZ" dirty="0"/>
          </a:p>
          <a:p>
            <a:pPr marL="0" indent="0" fontAlgn="auto">
              <a:buFont typeface="Georgia" pitchFamily="18" charset="0"/>
              <a:buNone/>
            </a:pPr>
            <a:r>
              <a:rPr lang="cs-CZ" dirty="0"/>
              <a:t>Hodnota </a:t>
            </a:r>
            <a:r>
              <a:rPr lang="cs-CZ" dirty="0" err="1"/>
              <a:t>PHmax</a:t>
            </a:r>
            <a:r>
              <a:rPr lang="cs-CZ" dirty="0"/>
              <a:t> se vynásobí počtem ročníků  </a:t>
            </a:r>
            <a:r>
              <a:rPr lang="cs-CZ" b="1" dirty="0"/>
              <a:t>61 x 3 = 183</a:t>
            </a:r>
          </a:p>
        </p:txBody>
      </p:sp>
      <p:sp>
        <p:nvSpPr>
          <p:cNvPr id="15" name="TextovéPole 10"/>
          <p:cNvSpPr txBox="1"/>
          <p:nvPr/>
        </p:nvSpPr>
        <p:spPr>
          <a:xfrm>
            <a:off x="1979712" y="1643161"/>
            <a:ext cx="1920071" cy="646331"/>
          </a:xfrm>
          <a:prstGeom prst="rect">
            <a:avLst/>
          </a:prstGeom>
          <a:noFill/>
          <a:ln>
            <a:solidFill>
              <a:srgbClr val="0070C0"/>
            </a:solidFill>
          </a:ln>
        </p:spPr>
        <p:txBody>
          <a:bodyPr wrap="square" rtlCol="0">
            <a:spAutoFit/>
          </a:bodyPr>
          <a:lstStyle/>
          <a:p>
            <a:r>
              <a:rPr lang="cs-CZ" dirty="0"/>
              <a:t>  </a:t>
            </a:r>
            <a:r>
              <a:rPr lang="cs-CZ" b="1" dirty="0">
                <a:solidFill>
                  <a:srgbClr val="0070C0"/>
                </a:solidFill>
              </a:rPr>
              <a:t>6 – 10  žáků </a:t>
            </a:r>
          </a:p>
          <a:p>
            <a:r>
              <a:rPr lang="cs-CZ" b="1" dirty="0">
                <a:solidFill>
                  <a:srgbClr val="0070C0"/>
                </a:solidFill>
              </a:rPr>
              <a:t>10 – 14  žáků</a:t>
            </a:r>
          </a:p>
        </p:txBody>
      </p:sp>
      <p:sp>
        <p:nvSpPr>
          <p:cNvPr id="16" name="TextovéPole 12"/>
          <p:cNvSpPr txBox="1"/>
          <p:nvPr/>
        </p:nvSpPr>
        <p:spPr>
          <a:xfrm>
            <a:off x="5159498" y="1643161"/>
            <a:ext cx="1860774" cy="646331"/>
          </a:xfrm>
          <a:prstGeom prst="rect">
            <a:avLst/>
          </a:prstGeom>
          <a:noFill/>
          <a:ln>
            <a:solidFill>
              <a:srgbClr val="0070C0"/>
            </a:solidFill>
          </a:ln>
        </p:spPr>
        <p:txBody>
          <a:bodyPr wrap="square" rtlCol="0">
            <a:spAutoFit/>
          </a:bodyPr>
          <a:lstStyle/>
          <a:p>
            <a:r>
              <a:rPr lang="cs-CZ" b="1" dirty="0">
                <a:solidFill>
                  <a:srgbClr val="0070C0"/>
                </a:solidFill>
              </a:rPr>
              <a:t>17 – 20  žáků </a:t>
            </a:r>
          </a:p>
          <a:p>
            <a:r>
              <a:rPr lang="cs-CZ" b="1" dirty="0">
                <a:solidFill>
                  <a:srgbClr val="0070C0"/>
                </a:solidFill>
              </a:rPr>
              <a:t>20 – 24  žáků</a:t>
            </a:r>
          </a:p>
        </p:txBody>
      </p:sp>
      <p:sp>
        <p:nvSpPr>
          <p:cNvPr id="17" name="Šipka doprava 9"/>
          <p:cNvSpPr/>
          <p:nvPr/>
        </p:nvSpPr>
        <p:spPr>
          <a:xfrm>
            <a:off x="4188385" y="1859185"/>
            <a:ext cx="564544" cy="257425"/>
          </a:xfrm>
          <a:prstGeom prs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Notched Right Arrow 17"/>
          <p:cNvSpPr/>
          <p:nvPr/>
        </p:nvSpPr>
        <p:spPr>
          <a:xfrm>
            <a:off x="1907704" y="4725144"/>
            <a:ext cx="864096" cy="432048"/>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
        <p:nvSpPr>
          <p:cNvPr id="19" name="Notched Right Arrow 18"/>
          <p:cNvSpPr/>
          <p:nvPr/>
        </p:nvSpPr>
        <p:spPr>
          <a:xfrm>
            <a:off x="5796136" y="4725144"/>
            <a:ext cx="864096" cy="432048"/>
          </a:xfrm>
          <a:prstGeom prst="notch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4108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1000"/>
                                        <p:tgtEl>
                                          <p:spTgt spid="10">
                                            <p:txEl>
                                              <p:pRg st="3" end="3"/>
                                            </p:txEl>
                                          </p:spTgt>
                                        </p:tgtEl>
                                      </p:cBhvr>
                                    </p:animEffect>
                                    <p:anim calcmode="lin" valueType="num">
                                      <p:cBhvr>
                                        <p:cTn id="29"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anim calcmode="lin" valueType="num">
                                      <p:cBhvr>
                                        <p:cTn id="39"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xEl>
                                              <p:pRg st="6" end="6"/>
                                            </p:txEl>
                                          </p:spTgt>
                                        </p:tgtEl>
                                        <p:attrNameLst>
                                          <p:attrName>style.visibility</p:attrName>
                                        </p:attrNameLst>
                                      </p:cBhvr>
                                      <p:to>
                                        <p:strVal val="visible"/>
                                      </p:to>
                                    </p:set>
                                    <p:animEffect transition="in" filter="fade">
                                      <p:cBhvr>
                                        <p:cTn id="43" dur="1000"/>
                                        <p:tgtEl>
                                          <p:spTgt spid="10">
                                            <p:txEl>
                                              <p:pRg st="6" end="6"/>
                                            </p:txEl>
                                          </p:spTgt>
                                        </p:tgtEl>
                                      </p:cBhvr>
                                    </p:animEffect>
                                    <p:anim calcmode="lin" valueType="num">
                                      <p:cBhvr>
                                        <p:cTn id="44"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
                                            <p:txEl>
                                              <p:pRg st="8" end="8"/>
                                            </p:txEl>
                                          </p:spTgt>
                                        </p:tgtEl>
                                        <p:attrNameLst>
                                          <p:attrName>style.visibility</p:attrName>
                                        </p:attrNameLst>
                                      </p:cBhvr>
                                      <p:to>
                                        <p:strVal val="visible"/>
                                      </p:to>
                                    </p:set>
                                    <p:animEffect transition="in" filter="fade">
                                      <p:cBhvr>
                                        <p:cTn id="48" dur="1000"/>
                                        <p:tgtEl>
                                          <p:spTgt spid="10">
                                            <p:txEl>
                                              <p:pRg st="8" end="8"/>
                                            </p:txEl>
                                          </p:spTgt>
                                        </p:tgtEl>
                                      </p:cBhvr>
                                    </p:animEffect>
                                    <p:anim calcmode="lin" valueType="num">
                                      <p:cBhvr>
                                        <p:cTn id="49" dur="1000" fill="hold"/>
                                        <p:tgtEl>
                                          <p:spTgt spid="10">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1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0">
                                            <p:txEl>
                                              <p:pRg st="10" end="10"/>
                                            </p:txEl>
                                          </p:spTgt>
                                        </p:tgtEl>
                                        <p:attrNameLst>
                                          <p:attrName>style.visibility</p:attrName>
                                        </p:attrNameLst>
                                      </p:cBhvr>
                                      <p:to>
                                        <p:strVal val="visible"/>
                                      </p:to>
                                    </p:set>
                                    <p:animEffect transition="in" filter="fade">
                                      <p:cBhvr>
                                        <p:cTn id="55" dur="1000"/>
                                        <p:tgtEl>
                                          <p:spTgt spid="10">
                                            <p:txEl>
                                              <p:pRg st="10" end="10"/>
                                            </p:txEl>
                                          </p:spTgt>
                                        </p:tgtEl>
                                      </p:cBhvr>
                                    </p:animEffect>
                                    <p:anim calcmode="lin" valueType="num">
                                      <p:cBhvr>
                                        <p:cTn id="56" dur="1000" fill="hold"/>
                                        <p:tgtEl>
                                          <p:spTgt spid="10">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930871"/>
          </a:xfrm>
        </p:spPr>
        <p:txBody>
          <a:bodyPr/>
          <a:lstStyle/>
          <a:p>
            <a:pPr marL="0" indent="0" algn="ctr">
              <a:buNone/>
            </a:pPr>
            <a:r>
              <a:rPr lang="cs-CZ" sz="3200" dirty="0">
                <a:solidFill>
                  <a:schemeClr val="tx1"/>
                </a:solidFill>
                <a:effectLst/>
                <a:latin typeface="Arial" charset="0"/>
              </a:rPr>
              <a:t>4 Jaké finance získáme za PP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49</a:t>
            </a:fld>
            <a:endParaRPr lang="cs-CZ" sz="1200">
              <a:solidFill>
                <a:schemeClr val="tx1">
                  <a:tint val="75000"/>
                </a:schemeClr>
              </a:solidFill>
              <a:latin typeface="+mn-lt"/>
            </a:endParaRPr>
          </a:p>
        </p:txBody>
      </p:sp>
      <p:graphicFrame>
        <p:nvGraphicFramePr>
          <p:cNvPr id="3" name="Tabulka 2"/>
          <p:cNvGraphicFramePr>
            <a:graphicFrameLocks noGrp="1"/>
          </p:cNvGraphicFramePr>
          <p:nvPr/>
        </p:nvGraphicFramePr>
        <p:xfrm>
          <a:off x="457200" y="1700809"/>
          <a:ext cx="7715200" cy="4655541"/>
        </p:xfrm>
        <a:graphic>
          <a:graphicData uri="http://schemas.openxmlformats.org/drawingml/2006/table">
            <a:tbl>
              <a:tblPr firstRow="1" bandRow="1">
                <a:tableStyleId>{5C22544A-7EE6-4342-B048-85BDC9FD1C3A}</a:tableStyleId>
              </a:tblPr>
              <a:tblGrid>
                <a:gridCol w="1619689">
                  <a:extLst>
                    <a:ext uri="{9D8B030D-6E8A-4147-A177-3AD203B41FA5}">
                      <a16:colId xmlns:a16="http://schemas.microsoft.com/office/drawing/2014/main" val="839856306"/>
                    </a:ext>
                  </a:extLst>
                </a:gridCol>
                <a:gridCol w="1149539">
                  <a:extLst>
                    <a:ext uri="{9D8B030D-6E8A-4147-A177-3AD203B41FA5}">
                      <a16:colId xmlns:a16="http://schemas.microsoft.com/office/drawing/2014/main" val="2426020378"/>
                    </a:ext>
                  </a:extLst>
                </a:gridCol>
                <a:gridCol w="1088372">
                  <a:extLst>
                    <a:ext uri="{9D8B030D-6E8A-4147-A177-3AD203B41FA5}">
                      <a16:colId xmlns:a16="http://schemas.microsoft.com/office/drawing/2014/main" val="3849549116"/>
                    </a:ext>
                  </a:extLst>
                </a:gridCol>
                <a:gridCol w="1481186">
                  <a:extLst>
                    <a:ext uri="{9D8B030D-6E8A-4147-A177-3AD203B41FA5}">
                      <a16:colId xmlns:a16="http://schemas.microsoft.com/office/drawing/2014/main" val="4169178133"/>
                    </a:ext>
                  </a:extLst>
                </a:gridCol>
                <a:gridCol w="1217160">
                  <a:extLst>
                    <a:ext uri="{9D8B030D-6E8A-4147-A177-3AD203B41FA5}">
                      <a16:colId xmlns:a16="http://schemas.microsoft.com/office/drawing/2014/main" val="3391341087"/>
                    </a:ext>
                  </a:extLst>
                </a:gridCol>
                <a:gridCol w="1159254">
                  <a:extLst>
                    <a:ext uri="{9D8B030D-6E8A-4147-A177-3AD203B41FA5}">
                      <a16:colId xmlns:a16="http://schemas.microsoft.com/office/drawing/2014/main" val="2513757103"/>
                    </a:ext>
                  </a:extLst>
                </a:gridCol>
              </a:tblGrid>
              <a:tr h="606882">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i="0" u="none" strike="noStrike" dirty="0">
                          <a:solidFill>
                            <a:srgbClr val="000000"/>
                          </a:solidFill>
                          <a:effectLst/>
                          <a:latin typeface="Calibri" panose="020F0502020204030204" pitchFamily="34" charset="0"/>
                        </a:rPr>
                        <a:t>Tarifní platy</a:t>
                      </a:r>
                    </a:p>
                  </a:txBody>
                  <a:tcPr anchor="ct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i="0" u="none" strike="noStrike" dirty="0">
                          <a:solidFill>
                            <a:srgbClr val="000000"/>
                          </a:solidFill>
                          <a:effectLst/>
                          <a:latin typeface="Calibri" panose="020F0502020204030204" pitchFamily="34" charset="0"/>
                        </a:rPr>
                        <a:t>Ostatní nárokové složky</a:t>
                      </a:r>
                    </a:p>
                  </a:txBody>
                  <a:tcPr anchor="ctr"/>
                </a:tc>
                <a:tc hMerge="1">
                  <a:txBody>
                    <a:bodyPr/>
                    <a:lstStyle/>
                    <a:p>
                      <a:endParaRPr lang="cs-CZ" dirty="0"/>
                    </a:p>
                  </a:txBody>
                  <a:tcPr/>
                </a:tc>
                <a:tc hMerge="1">
                  <a:txBody>
                    <a:bodyPr/>
                    <a:lstStyle/>
                    <a:p>
                      <a:endParaRPr lang="cs-CZ" dirty="0"/>
                    </a:p>
                  </a:txBody>
                  <a:tcPr/>
                </a:tc>
                <a:tc gridSpan="2">
                  <a:txBody>
                    <a:bodyPr/>
                    <a:lstStyle/>
                    <a:p>
                      <a:pPr algn="ctr" fontAlgn="ctr"/>
                      <a:r>
                        <a:rPr lang="cs-CZ" sz="1800" b="1" i="0" u="none" strike="noStrike" dirty="0">
                          <a:solidFill>
                            <a:srgbClr val="000000"/>
                          </a:solidFill>
                          <a:effectLst/>
                          <a:latin typeface="Calibri" panose="020F0502020204030204" pitchFamily="34" charset="0"/>
                        </a:rPr>
                        <a:t>Nenárokové složky</a:t>
                      </a:r>
                    </a:p>
                  </a:txBody>
                  <a:tcPr anchor="ctr"/>
                </a:tc>
                <a:tc hMerge="1">
                  <a:txBody>
                    <a:bodyPr/>
                    <a:lstStyle/>
                    <a:p>
                      <a:endParaRPr lang="cs-CZ" dirty="0"/>
                    </a:p>
                  </a:txBody>
                  <a:tcPr/>
                </a:tc>
                <a:extLst>
                  <a:ext uri="{0D108BD9-81ED-4DB2-BD59-A6C34878D82A}">
                    <a16:rowId xmlns:a16="http://schemas.microsoft.com/office/drawing/2014/main" val="1782480192"/>
                  </a:ext>
                </a:extLst>
              </a:tr>
              <a:tr h="606882">
                <a:tc vMerge="1">
                  <a:txBody>
                    <a:bodyPr/>
                    <a:lstStyle/>
                    <a:p>
                      <a:endParaRPr lang="cs-CZ" dirty="0"/>
                    </a:p>
                  </a:txBody>
                  <a:tcP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0" i="0" u="none" strike="noStrike" dirty="0">
                          <a:solidFill>
                            <a:srgbClr val="000000"/>
                          </a:solidFill>
                          <a:effectLst/>
                          <a:latin typeface="Calibri" panose="020F0502020204030204" pitchFamily="34" charset="0"/>
                        </a:rPr>
                        <a:t>zahrnuje (nebude však účelově členěno)</a:t>
                      </a:r>
                    </a:p>
                  </a:txBody>
                  <a:tcPr anchor="ctr"/>
                </a:tc>
                <a:tc hMerge="1">
                  <a:txBody>
                    <a:bodyPr/>
                    <a:lstStyle/>
                    <a:p>
                      <a:endParaRPr lang="cs-CZ" dirty="0"/>
                    </a:p>
                  </a:txBody>
                  <a:tcPr/>
                </a:tc>
                <a:tc hMerge="1">
                  <a:txBody>
                    <a:bodyPr/>
                    <a:lstStyle/>
                    <a:p>
                      <a:endParaRPr lang="cs-CZ" dirty="0"/>
                    </a:p>
                  </a:txBody>
                  <a:tcPr/>
                </a:tc>
                <a:tc hMerge="1">
                  <a:txBody>
                    <a:bodyPr/>
                    <a:lstStyle/>
                    <a:p>
                      <a:endParaRPr lang="cs-CZ"/>
                    </a:p>
                  </a:txBody>
                  <a:tcPr/>
                </a:tc>
                <a:tc hMerge="1">
                  <a:txBody>
                    <a:bodyPr/>
                    <a:lstStyle/>
                    <a:p>
                      <a:endParaRPr lang="cs-CZ" dirty="0"/>
                    </a:p>
                  </a:txBody>
                  <a:tcPr/>
                </a:tc>
                <a:extLst>
                  <a:ext uri="{0D108BD9-81ED-4DB2-BD59-A6C34878D82A}">
                    <a16:rowId xmlns:a16="http://schemas.microsoft.com/office/drawing/2014/main" val="1385953139"/>
                  </a:ext>
                </a:extLst>
              </a:tr>
              <a:tr h="1496425">
                <a:tc vMerge="1">
                  <a:txBody>
                    <a:bodyPr/>
                    <a:lstStyle/>
                    <a:p>
                      <a:endParaRPr lang="cs-CZ"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i="0" u="none" strike="noStrike" dirty="0">
                          <a:solidFill>
                            <a:srgbClr val="000000"/>
                          </a:solidFill>
                          <a:effectLst/>
                          <a:latin typeface="Calibri" panose="020F0502020204030204" pitchFamily="34" charset="0"/>
                        </a:rPr>
                        <a:t>Příplatek za vedení</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i="0" u="none" strike="noStrike" dirty="0">
                          <a:solidFill>
                            <a:srgbClr val="000000"/>
                          </a:solidFill>
                          <a:effectLst/>
                          <a:latin typeface="Calibri" panose="020F0502020204030204" pitchFamily="34" charset="0"/>
                        </a:rPr>
                        <a:t>Zvláštní příplatek</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i="0" u="none" strike="noStrike" dirty="0">
                          <a:solidFill>
                            <a:srgbClr val="000000"/>
                          </a:solidFill>
                          <a:effectLst/>
                          <a:latin typeface="Calibri" panose="020F0502020204030204" pitchFamily="34" charset="0"/>
                        </a:rPr>
                        <a:t>Ostatní příplatky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1" i="0" u="none" strike="noStrike" dirty="0">
                          <a:solidFill>
                            <a:srgbClr val="000000"/>
                          </a:solidFill>
                          <a:effectLst/>
                          <a:latin typeface="Calibri" panose="020F0502020204030204" pitchFamily="34" charset="0"/>
                        </a:rPr>
                        <a:t>Osobní příplatek</a:t>
                      </a:r>
                    </a:p>
                  </a:txBody>
                  <a:tcPr anchor="ctr"/>
                </a:tc>
                <a:tc>
                  <a:txBody>
                    <a:bodyPr/>
                    <a:lstStyle/>
                    <a:p>
                      <a:pPr algn="ctr"/>
                      <a:r>
                        <a:rPr lang="cs-CZ" sz="1800" b="1" i="0" u="none" strike="noStrike" dirty="0">
                          <a:solidFill>
                            <a:srgbClr val="000000"/>
                          </a:solidFill>
                          <a:effectLst/>
                          <a:latin typeface="Calibri" panose="020F0502020204030204" pitchFamily="34" charset="0"/>
                        </a:rPr>
                        <a:t>Odměny</a:t>
                      </a:r>
                      <a:endParaRPr lang="cs-CZ" dirty="0"/>
                    </a:p>
                  </a:txBody>
                  <a:tcPr anchor="ctr"/>
                </a:tc>
                <a:extLst>
                  <a:ext uri="{0D108BD9-81ED-4DB2-BD59-A6C34878D82A}">
                    <a16:rowId xmlns:a16="http://schemas.microsoft.com/office/drawing/2014/main" val="2147472205"/>
                  </a:ext>
                </a:extLst>
              </a:tr>
              <a:tr h="19453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cs-CZ" sz="1800" b="0" i="0" u="none" strike="noStrike" dirty="0">
                          <a:solidFill>
                            <a:srgbClr val="000000"/>
                          </a:solidFill>
                          <a:effectLst/>
                          <a:latin typeface="Calibri" panose="020F0502020204030204" pitchFamily="34" charset="0"/>
                        </a:rPr>
                        <a:t>Skutečná výše dle výkaznictví</a:t>
                      </a:r>
                    </a:p>
                  </a:txBody>
                  <a:tcPr anchor="ct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0" i="0" u="none" strike="noStrike" dirty="0">
                          <a:solidFill>
                            <a:srgbClr val="000000"/>
                          </a:solidFill>
                          <a:effectLst/>
                          <a:latin typeface="Calibri" panose="020F0502020204030204" pitchFamily="34" charset="0"/>
                        </a:rPr>
                        <a:t>Stanoví MŠMT jako normativy na 1 úvazek pedagoga</a:t>
                      </a:r>
                    </a:p>
                  </a:txBody>
                  <a:tcPr anchor="ctr"/>
                </a:tc>
                <a:tc hMerge="1">
                  <a:txBody>
                    <a:bodyPr/>
                    <a:lstStyle/>
                    <a:p>
                      <a:endParaRPr lang="cs-CZ" dirty="0"/>
                    </a:p>
                  </a:txBody>
                  <a:tcPr/>
                </a:tc>
                <a:tc hMerge="1">
                  <a:txBody>
                    <a:bodyPr/>
                    <a:lstStyle/>
                    <a:p>
                      <a:endParaRPr lang="cs-CZ" dirty="0"/>
                    </a:p>
                  </a:txBody>
                  <a:tcPr/>
                </a:tc>
                <a:tc hMerge="1">
                  <a:txBody>
                    <a:bodyPr/>
                    <a:lstStyle/>
                    <a:p>
                      <a:endParaRPr lang="cs-CZ"/>
                    </a:p>
                  </a:txBody>
                  <a:tcPr/>
                </a:tc>
                <a:tc hMerge="1">
                  <a:txBody>
                    <a:bodyPr/>
                    <a:lstStyle/>
                    <a:p>
                      <a:endParaRPr lang="cs-CZ" dirty="0"/>
                    </a:p>
                  </a:txBody>
                  <a:tcPr/>
                </a:tc>
                <a:extLst>
                  <a:ext uri="{0D108BD9-81ED-4DB2-BD59-A6C34878D82A}">
                    <a16:rowId xmlns:a16="http://schemas.microsoft.com/office/drawing/2014/main" val="744402291"/>
                  </a:ext>
                </a:extLst>
              </a:tr>
            </a:tbl>
          </a:graphicData>
        </a:graphic>
      </p:graphicFrame>
    </p:spTree>
    <p:extLst>
      <p:ext uri="{BB962C8B-B14F-4D97-AF65-F5344CB8AC3E}">
        <p14:creationId xmlns:p14="http://schemas.microsoft.com/office/powerpoint/2010/main" val="1926490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1. Právní postavení škol</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a:t>
            </a:fld>
            <a:endParaRPr lang="cs-CZ" sz="1200">
              <a:solidFill>
                <a:schemeClr val="tx1">
                  <a:tint val="75000"/>
                </a:schemeClr>
              </a:solidFill>
              <a:latin typeface="+mn-lt"/>
            </a:endParaRPr>
          </a:p>
        </p:txBody>
      </p:sp>
      <p:sp>
        <p:nvSpPr>
          <p:cNvPr id="4" name="Nadpis 1"/>
          <p:cNvSpPr txBox="1">
            <a:spLocks/>
          </p:cNvSpPr>
          <p:nvPr/>
        </p:nvSpPr>
        <p:spPr>
          <a:xfrm>
            <a:off x="467544" y="1340768"/>
            <a:ext cx="8229600" cy="501558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Font typeface="Arial" charset="0"/>
              <a:buNone/>
            </a:pPr>
            <a:r>
              <a:rPr lang="cs-CZ" altLang="cs-CZ" sz="2400" u="sng" dirty="0">
                <a:cs typeface="Times New Roman" pitchFamily="18" charset="0"/>
              </a:rPr>
              <a:t>Školy může zřizovat:</a:t>
            </a:r>
          </a:p>
          <a:p>
            <a:pPr marL="342900" indent="-342900" algn="l">
              <a:buClr>
                <a:srgbClr val="FF0000"/>
              </a:buClr>
              <a:buFont typeface="Arial" panose="020B0604020202020204" pitchFamily="34" charset="0"/>
              <a:buChar char="•"/>
            </a:pPr>
            <a:r>
              <a:rPr lang="cs-CZ" altLang="cs-CZ" sz="2400" dirty="0">
                <a:cs typeface="Times New Roman" pitchFamily="18" charset="0"/>
              </a:rPr>
              <a:t>registrované církve a náboženské společnosti, kterým bylo přiznáno oprávnění k výkonu zvláštního práva zřizovat církevní školy</a:t>
            </a:r>
          </a:p>
          <a:p>
            <a:pPr marL="342900" indent="-342900" algn="l">
              <a:buClr>
                <a:srgbClr val="FF0000"/>
              </a:buClr>
              <a:buFont typeface="Arial" panose="020B0604020202020204" pitchFamily="34" charset="0"/>
              <a:buChar char="•"/>
            </a:pPr>
            <a:r>
              <a:rPr lang="cs-CZ" altLang="cs-CZ" sz="2400" dirty="0">
                <a:cs typeface="Times New Roman" pitchFamily="18" charset="0"/>
              </a:rPr>
              <a:t>ostatní právnické nebo fyzické osoby jako školské právnické osoby nebo jako právnické osoby podle zvláštních právních předpisů.</a:t>
            </a:r>
          </a:p>
          <a:p>
            <a:pPr marL="342900" indent="-342900" algn="l">
              <a:buClr>
                <a:srgbClr val="FF0000"/>
              </a:buClr>
              <a:buFont typeface="Arial" panose="020B0604020202020204" pitchFamily="34" charset="0"/>
              <a:buChar char="•"/>
            </a:pPr>
            <a:endParaRPr lang="cs-CZ" altLang="cs-CZ" sz="2400" dirty="0">
              <a:cs typeface="Times New Roman" pitchFamily="18" charset="0"/>
            </a:endParaRPr>
          </a:p>
        </p:txBody>
      </p:sp>
    </p:spTree>
    <p:extLst>
      <p:ext uri="{BB962C8B-B14F-4D97-AF65-F5344CB8AC3E}">
        <p14:creationId xmlns:p14="http://schemas.microsoft.com/office/powerpoint/2010/main" val="19954338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07963"/>
          </a:xfrm>
        </p:spPr>
        <p:txBody>
          <a:bodyPr/>
          <a:lstStyle/>
          <a:p>
            <a:pPr marL="0" indent="0" algn="ctr">
              <a:buNone/>
            </a:pPr>
            <a:r>
              <a:rPr lang="cs-CZ" sz="3200" dirty="0">
                <a:solidFill>
                  <a:schemeClr val="tx1"/>
                </a:solidFill>
                <a:effectLst/>
                <a:latin typeface="Arial" charset="0"/>
              </a:rPr>
              <a:t>5. Postup financování nepedagogické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50</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b="1" dirty="0"/>
              <a:t>V mateřských, základních a středních školách</a:t>
            </a:r>
            <a:r>
              <a:rPr lang="cs-CZ" sz="2400" dirty="0"/>
              <a:t>: </a:t>
            </a:r>
          </a:p>
          <a:p>
            <a:pPr marL="342900" indent="-342900" algn="l">
              <a:buClr>
                <a:srgbClr val="FF0000"/>
              </a:buClr>
              <a:buFont typeface="Arial" panose="020B0604020202020204" pitchFamily="34" charset="0"/>
              <a:buChar char="•"/>
            </a:pPr>
            <a:r>
              <a:rPr lang="cs-CZ" sz="2400" dirty="0"/>
              <a:t>Prostřednictvím normativů na školu, na pracoviště a na třídu stanovených centrálně MŠMT. </a:t>
            </a:r>
          </a:p>
          <a:p>
            <a:pPr marL="342900" indent="-342900" algn="l">
              <a:buClr>
                <a:srgbClr val="FF0000"/>
              </a:buClr>
              <a:buFont typeface="Arial" panose="020B0604020202020204" pitchFamily="34" charset="0"/>
              <a:buChar char="•"/>
            </a:pPr>
            <a:r>
              <a:rPr lang="cs-CZ" sz="2400" dirty="0"/>
              <a:t>Lze tím zohlednit různá specifika škol, např. velikost škol, základní školy s pouze 1. stupněm, svazkové školy, odloučená pracoviště, oborovou strukturu školy, příp. další.</a:t>
            </a:r>
          </a:p>
          <a:p>
            <a:pPr marL="342900" indent="-342900" algn="l">
              <a:buClr>
                <a:srgbClr val="FF0000"/>
              </a:buClr>
              <a:buFont typeface="Arial" panose="020B0604020202020204" pitchFamily="34" charset="0"/>
              <a:buChar char="•"/>
            </a:pPr>
            <a:r>
              <a:rPr lang="cs-CZ" sz="2400" dirty="0"/>
              <a:t>zdroj financování: MŠMT, hodnoty stanoví na kalendářní rok zveřejňuje ve Věstníku</a:t>
            </a:r>
          </a:p>
          <a:p>
            <a:pPr marL="800100" lvl="1" indent="-342900" algn="l">
              <a:buClr>
                <a:srgbClr val="FF0000"/>
              </a:buClr>
              <a:buFont typeface="Arial" panose="020B0604020202020204" pitchFamily="34" charset="0"/>
              <a:buChar char="•"/>
            </a:pPr>
            <a:r>
              <a:rPr lang="cs-CZ" sz="2400" dirty="0"/>
              <a:t>Rok </a:t>
            </a:r>
            <a:r>
              <a:rPr lang="cs-CZ" sz="2400" b="1" dirty="0"/>
              <a:t>2025</a:t>
            </a:r>
            <a:r>
              <a:rPr lang="cs-CZ" sz="2400" dirty="0"/>
              <a:t>: přelom ledna a února (</a:t>
            </a:r>
            <a:r>
              <a:rPr lang="cs-CZ" sz="2400" b="1" dirty="0"/>
              <a:t>ve stejném sníženém normativu na stejnou jednotku jako v roce 2024!!!)</a:t>
            </a:r>
          </a:p>
        </p:txBody>
      </p:sp>
    </p:spTree>
    <p:extLst>
      <p:ext uri="{BB962C8B-B14F-4D97-AF65-F5344CB8AC3E}">
        <p14:creationId xmlns:p14="http://schemas.microsoft.com/office/powerpoint/2010/main" val="18517521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1485900" y="1160861"/>
            <a:ext cx="6172200" cy="809978"/>
          </a:xfrm>
        </p:spPr>
        <p:txBody>
          <a:bodyPr/>
          <a:lstStyle/>
          <a:p>
            <a:pPr algn="ctr"/>
            <a:r>
              <a:rPr lang="cs-CZ" dirty="0"/>
              <a:t>Příklad výpočet normativu NPP</a:t>
            </a:r>
          </a:p>
        </p:txBody>
      </p:sp>
      <p:sp>
        <p:nvSpPr>
          <p:cNvPr id="5" name="Zástupný symbol pro číslo snímku 4"/>
          <p:cNvSpPr txBox="1">
            <a:spLocks noGrp="1"/>
          </p:cNvSpPr>
          <p:nvPr/>
        </p:nvSpPr>
        <p:spPr>
          <a:xfrm>
            <a:off x="6057900" y="5624514"/>
            <a:ext cx="1600200" cy="273844"/>
          </a:xfrm>
          <a:prstGeom prst="rect">
            <a:avLst/>
          </a:prstGeom>
          <a:noFill/>
        </p:spPr>
        <p:txBody>
          <a:bodyPr anchor="ctr"/>
          <a:lstStyle/>
          <a:p>
            <a:pPr algn="r">
              <a:defRPr/>
            </a:pPr>
            <a:fld id="{CE71AD47-819C-4E8D-A74B-7530C3E5741B}" type="slidenum">
              <a:rPr lang="cs-CZ" sz="900">
                <a:solidFill>
                  <a:schemeClr val="tx1">
                    <a:tint val="75000"/>
                  </a:schemeClr>
                </a:solidFill>
              </a:rPr>
              <a:pPr algn="r">
                <a:defRPr/>
              </a:pPr>
              <a:t>51</a:t>
            </a:fld>
            <a:endParaRPr lang="cs-CZ" sz="900" dirty="0">
              <a:solidFill>
                <a:schemeClr val="tx1">
                  <a:tint val="75000"/>
                </a:schemeClr>
              </a:solidFill>
            </a:endParaRPr>
          </a:p>
        </p:txBody>
      </p:sp>
      <p:sp>
        <p:nvSpPr>
          <p:cNvPr id="4" name="Nadpis 1"/>
          <p:cNvSpPr txBox="1">
            <a:spLocks/>
          </p:cNvSpPr>
          <p:nvPr/>
        </p:nvSpPr>
        <p:spPr>
          <a:xfrm>
            <a:off x="1485900" y="2078850"/>
            <a:ext cx="6172200" cy="3545663"/>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1800" dirty="0"/>
              <a:t>	</a:t>
            </a:r>
          </a:p>
          <a:p>
            <a:pPr algn="l"/>
            <a:endParaRPr lang="cs-CZ" sz="1800" b="1" dirty="0"/>
          </a:p>
          <a:p>
            <a:pPr algn="l"/>
            <a:endParaRPr lang="cs-CZ" sz="1800" b="1" dirty="0"/>
          </a:p>
        </p:txBody>
      </p:sp>
      <p:pic>
        <p:nvPicPr>
          <p:cNvPr id="3" name="Obrázek 2">
            <a:extLst>
              <a:ext uri="{FF2B5EF4-FFF2-40B4-BE49-F238E27FC236}">
                <a16:creationId xmlns:a16="http://schemas.microsoft.com/office/drawing/2014/main" id="{B8CA5AFA-EF59-4CD2-B395-0959C30BC2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598" y="1052736"/>
            <a:ext cx="7128792" cy="4644404"/>
          </a:xfrm>
          <a:prstGeom prst="rect">
            <a:avLst/>
          </a:prstGeom>
        </p:spPr>
      </p:pic>
    </p:spTree>
    <p:extLst>
      <p:ext uri="{BB962C8B-B14F-4D97-AF65-F5344CB8AC3E}">
        <p14:creationId xmlns:p14="http://schemas.microsoft.com/office/powerpoint/2010/main" val="30799682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977436"/>
          </a:xfrm>
        </p:spPr>
        <p:txBody>
          <a:bodyPr/>
          <a:lstStyle/>
          <a:p>
            <a:pPr marL="0" indent="0" algn="ctr">
              <a:buNone/>
            </a:pPr>
            <a:r>
              <a:rPr lang="cs-CZ" sz="3200" dirty="0">
                <a:solidFill>
                  <a:schemeClr val="tx1"/>
                </a:solidFill>
                <a:effectLst/>
                <a:latin typeface="Arial" charset="0"/>
              </a:rPr>
              <a:t>5. Postup financování nepedagogické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52</a:t>
            </a:fld>
            <a:endParaRPr lang="cs-CZ" sz="1200">
              <a:solidFill>
                <a:schemeClr val="tx1">
                  <a:tint val="75000"/>
                </a:schemeClr>
              </a:solidFill>
              <a:latin typeface="+mn-lt"/>
            </a:endParaRPr>
          </a:p>
        </p:txBody>
      </p:sp>
      <p:graphicFrame>
        <p:nvGraphicFramePr>
          <p:cNvPr id="3" name="Table 2"/>
          <p:cNvGraphicFramePr>
            <a:graphicFrameLocks noGrp="1"/>
          </p:cNvGraphicFramePr>
          <p:nvPr/>
        </p:nvGraphicFramePr>
        <p:xfrm>
          <a:off x="457201" y="1556792"/>
          <a:ext cx="8229599" cy="5112930"/>
        </p:xfrm>
        <a:graphic>
          <a:graphicData uri="http://schemas.openxmlformats.org/drawingml/2006/table">
            <a:tbl>
              <a:tblPr firstRow="1" bandRow="1">
                <a:tableStyleId>{5C22544A-7EE6-4342-B048-85BDC9FD1C3A}</a:tableStyleId>
              </a:tblPr>
              <a:tblGrid>
                <a:gridCol w="65841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667949">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548882">
                  <a:extLst>
                    <a:ext uri="{9D8B030D-6E8A-4147-A177-3AD203B41FA5}">
                      <a16:colId xmlns:a16="http://schemas.microsoft.com/office/drawing/2014/main" val="20005"/>
                    </a:ext>
                  </a:extLst>
                </a:gridCol>
                <a:gridCol w="802432">
                  <a:extLst>
                    <a:ext uri="{9D8B030D-6E8A-4147-A177-3AD203B41FA5}">
                      <a16:colId xmlns:a16="http://schemas.microsoft.com/office/drawing/2014/main" val="20006"/>
                    </a:ext>
                  </a:extLst>
                </a:gridCol>
              </a:tblGrid>
              <a:tr h="517290">
                <a:tc>
                  <a:txBody>
                    <a:bodyPr/>
                    <a:lstStyle/>
                    <a:p>
                      <a:endParaRPr lang="cs-CZ" dirty="0"/>
                    </a:p>
                  </a:txBody>
                  <a:tcPr/>
                </a:tc>
                <a:tc>
                  <a:txBody>
                    <a:bodyPr/>
                    <a:lstStyle/>
                    <a:p>
                      <a:pPr algn="ctr"/>
                      <a:r>
                        <a:rPr lang="cs-CZ" dirty="0"/>
                        <a:t>MŠ</a:t>
                      </a:r>
                    </a:p>
                  </a:txBody>
                  <a:tcPr anchor="ctr"/>
                </a:tc>
                <a:tc>
                  <a:txBody>
                    <a:bodyPr/>
                    <a:lstStyle/>
                    <a:p>
                      <a:pPr algn="ctr"/>
                      <a:r>
                        <a:rPr lang="cs-CZ" dirty="0"/>
                        <a:t>ZŠ</a:t>
                      </a:r>
                    </a:p>
                  </a:txBody>
                  <a:tcPr anchor="ctr"/>
                </a:tc>
                <a:tc>
                  <a:txBody>
                    <a:bodyPr/>
                    <a:lstStyle/>
                    <a:p>
                      <a:pPr algn="ctr"/>
                      <a:r>
                        <a:rPr lang="cs-CZ" dirty="0"/>
                        <a:t>SŠ</a:t>
                      </a:r>
                    </a:p>
                  </a:txBody>
                  <a:tcPr anchor="ctr"/>
                </a:tc>
                <a:tc>
                  <a:txBody>
                    <a:bodyPr/>
                    <a:lstStyle/>
                    <a:p>
                      <a:pPr algn="ctr"/>
                      <a:r>
                        <a:rPr lang="cs-CZ" dirty="0" err="1"/>
                        <a:t>Konz</a:t>
                      </a:r>
                      <a:r>
                        <a:rPr lang="cs-CZ" dirty="0"/>
                        <a:t>.</a:t>
                      </a:r>
                    </a:p>
                  </a:txBody>
                  <a:tcPr anchor="ctr"/>
                </a:tc>
                <a:tc>
                  <a:txBody>
                    <a:bodyPr/>
                    <a:lstStyle/>
                    <a:p>
                      <a:pPr algn="ctr"/>
                      <a:r>
                        <a:rPr lang="cs-CZ" dirty="0"/>
                        <a:t>VOŠ</a:t>
                      </a:r>
                    </a:p>
                  </a:txBody>
                  <a:tcPr anchor="ctr"/>
                </a:tc>
                <a:tc>
                  <a:txBody>
                    <a:bodyPr/>
                    <a:lstStyle/>
                    <a:p>
                      <a:pPr algn="ctr"/>
                      <a:r>
                        <a:rPr lang="cs-CZ" dirty="0"/>
                        <a:t>ZUŠ</a:t>
                      </a:r>
                    </a:p>
                  </a:txBody>
                  <a:tcPr anchor="ctr"/>
                </a:tc>
                <a:extLst>
                  <a:ext uri="{0D108BD9-81ED-4DB2-BD59-A6C34878D82A}">
                    <a16:rowId xmlns:a16="http://schemas.microsoft.com/office/drawing/2014/main" val="10000"/>
                  </a:ext>
                </a:extLst>
              </a:tr>
              <a:tr h="517290">
                <a:tc rowSpan="6">
                  <a:txBody>
                    <a:bodyPr/>
                    <a:lstStyle/>
                    <a:p>
                      <a:pPr algn="ctr"/>
                      <a:r>
                        <a:rPr lang="cs-CZ" b="1" dirty="0"/>
                        <a:t>MŠMT</a:t>
                      </a:r>
                    </a:p>
                  </a:txBody>
                  <a:tcPr vert="vert270" anchor="ctr"/>
                </a:tc>
                <a:tc gridSpan="5">
                  <a:txBody>
                    <a:bodyPr/>
                    <a:lstStyle/>
                    <a:p>
                      <a:pPr algn="ctr"/>
                      <a:r>
                        <a:rPr lang="cs-CZ" dirty="0"/>
                        <a:t>Normativ na ředitelství</a:t>
                      </a:r>
                    </a:p>
                  </a:txBody>
                  <a:tcPr anchor="ctr"/>
                </a:tc>
                <a:tc hMerge="1">
                  <a:txBody>
                    <a:bodyPr/>
                    <a:lstStyle/>
                    <a:p>
                      <a:endParaRPr lang="cs-CZ"/>
                    </a:p>
                  </a:txBody>
                  <a:tcPr/>
                </a:tc>
                <a:tc hMerge="1">
                  <a:txBody>
                    <a:bodyPr/>
                    <a:lstStyle/>
                    <a:p>
                      <a:endParaRPr lang="cs-CZ"/>
                    </a:p>
                  </a:txBody>
                  <a:tcPr/>
                </a:tc>
                <a:tc hMerge="1">
                  <a:txBody>
                    <a:bodyPr/>
                    <a:lstStyle/>
                    <a:p>
                      <a:endParaRPr lang="cs-CZ" dirty="0"/>
                    </a:p>
                  </a:txBody>
                  <a:tcPr/>
                </a:tc>
                <a:tc hMerge="1">
                  <a:txBody>
                    <a:bodyPr/>
                    <a:lstStyle/>
                    <a:p>
                      <a:endParaRPr lang="cs-CZ" dirty="0"/>
                    </a:p>
                  </a:txBody>
                  <a:tcPr/>
                </a:tc>
                <a:tc rowSpan="6">
                  <a:txBody>
                    <a:bodyPr/>
                    <a:lstStyle/>
                    <a:p>
                      <a:pPr algn="ctr"/>
                      <a:r>
                        <a:rPr lang="cs-CZ" dirty="0"/>
                        <a:t>Oborový normativ na žáka</a:t>
                      </a:r>
                    </a:p>
                  </a:txBody>
                  <a:tcPr vert="vert270" anchor="ctr"/>
                </a:tc>
                <a:extLst>
                  <a:ext uri="{0D108BD9-81ED-4DB2-BD59-A6C34878D82A}">
                    <a16:rowId xmlns:a16="http://schemas.microsoft.com/office/drawing/2014/main" val="10001"/>
                  </a:ext>
                </a:extLst>
              </a:tr>
              <a:tr h="517290">
                <a:tc vMerge="1">
                  <a:txBody>
                    <a:bodyPr/>
                    <a:lstStyle/>
                    <a:p>
                      <a:endParaRPr lang="cs-CZ" dirty="0"/>
                    </a:p>
                  </a:txBody>
                  <a:tcPr/>
                </a:tc>
                <a:tc gridSpan="3">
                  <a:txBody>
                    <a:bodyPr/>
                    <a:lstStyle/>
                    <a:p>
                      <a:pPr algn="ctr"/>
                      <a:r>
                        <a:rPr lang="cs-CZ" dirty="0"/>
                        <a:t>Podle</a:t>
                      </a:r>
                      <a:r>
                        <a:rPr lang="cs-CZ" baseline="0" dirty="0"/>
                        <a:t> počtu tříd</a:t>
                      </a:r>
                      <a:endParaRPr lang="cs-CZ" dirty="0"/>
                    </a:p>
                  </a:txBody>
                  <a:tcPr anchor="ctr"/>
                </a:tc>
                <a:tc hMerge="1">
                  <a:txBody>
                    <a:bodyPr/>
                    <a:lstStyle/>
                    <a:p>
                      <a:endParaRPr lang="cs-CZ"/>
                    </a:p>
                  </a:txBody>
                  <a:tcPr/>
                </a:tc>
                <a:tc hMerge="1">
                  <a:txBody>
                    <a:bodyPr/>
                    <a:lstStyle/>
                    <a:p>
                      <a:endParaRPr lang="cs-CZ"/>
                    </a:p>
                  </a:txBody>
                  <a:tcPr/>
                </a:tc>
                <a:tc gridSpan="2">
                  <a:txBody>
                    <a:bodyPr/>
                    <a:lstStyle/>
                    <a:p>
                      <a:pPr algn="ctr"/>
                      <a:r>
                        <a:rPr lang="cs-CZ" dirty="0"/>
                        <a:t>Podle počtu žáků</a:t>
                      </a:r>
                    </a:p>
                  </a:txBody>
                  <a:tcPr anchor="ctr"/>
                </a:tc>
                <a:tc hMerge="1">
                  <a:txBody>
                    <a:bodyPr/>
                    <a:lstStyle/>
                    <a:p>
                      <a:endParaRPr lang="cs-CZ" dirty="0"/>
                    </a:p>
                  </a:txBody>
                  <a:tcPr/>
                </a:tc>
                <a:tc vMerge="1">
                  <a:txBody>
                    <a:bodyPr/>
                    <a:lstStyle/>
                    <a:p>
                      <a:endParaRPr lang="cs-CZ" dirty="0"/>
                    </a:p>
                  </a:txBody>
                  <a:tcPr/>
                </a:tc>
                <a:extLst>
                  <a:ext uri="{0D108BD9-81ED-4DB2-BD59-A6C34878D82A}">
                    <a16:rowId xmlns:a16="http://schemas.microsoft.com/office/drawing/2014/main" val="10002"/>
                  </a:ext>
                </a:extLst>
              </a:tr>
              <a:tr h="517290">
                <a:tc vMerge="1">
                  <a:txBody>
                    <a:bodyPr/>
                    <a:lstStyle/>
                    <a:p>
                      <a:endParaRPr lang="cs-CZ" dirty="0"/>
                    </a:p>
                  </a:txBody>
                  <a:tcPr/>
                </a:tc>
                <a:tc gridSpan="5">
                  <a:txBody>
                    <a:bodyPr/>
                    <a:lstStyle/>
                    <a:p>
                      <a:pPr algn="ctr"/>
                      <a:r>
                        <a:rPr lang="cs-CZ" dirty="0"/>
                        <a:t>Normativ na pracoviště</a:t>
                      </a:r>
                    </a:p>
                  </a:txBody>
                  <a:tcPr anchor="ctr"/>
                </a:tc>
                <a:tc hMerge="1">
                  <a:txBody>
                    <a:bodyPr/>
                    <a:lstStyle/>
                    <a:p>
                      <a:endParaRPr lang="cs-CZ"/>
                    </a:p>
                  </a:txBody>
                  <a:tcPr/>
                </a:tc>
                <a:tc hMerge="1">
                  <a:txBody>
                    <a:bodyPr/>
                    <a:lstStyle/>
                    <a:p>
                      <a:endParaRPr lang="cs-CZ"/>
                    </a:p>
                  </a:txBody>
                  <a:tcPr/>
                </a:tc>
                <a:tc hMerge="1">
                  <a:txBody>
                    <a:bodyPr/>
                    <a:lstStyle/>
                    <a:p>
                      <a:endParaRPr lang="cs-CZ" dirty="0"/>
                    </a:p>
                  </a:txBody>
                  <a:tcPr/>
                </a:tc>
                <a:tc hMerge="1">
                  <a:txBody>
                    <a:bodyPr/>
                    <a:lstStyle/>
                    <a:p>
                      <a:endParaRPr lang="cs-CZ" dirty="0"/>
                    </a:p>
                  </a:txBody>
                  <a:tcPr/>
                </a:tc>
                <a:tc vMerge="1">
                  <a:txBody>
                    <a:bodyPr/>
                    <a:lstStyle/>
                    <a:p>
                      <a:endParaRPr lang="cs-CZ" dirty="0"/>
                    </a:p>
                  </a:txBody>
                  <a:tcPr/>
                </a:tc>
                <a:extLst>
                  <a:ext uri="{0D108BD9-81ED-4DB2-BD59-A6C34878D82A}">
                    <a16:rowId xmlns:a16="http://schemas.microsoft.com/office/drawing/2014/main" val="10003"/>
                  </a:ext>
                </a:extLst>
              </a:tr>
              <a:tr h="517290">
                <a:tc vMerge="1">
                  <a:txBody>
                    <a:bodyPr/>
                    <a:lstStyle/>
                    <a:p>
                      <a:endParaRPr lang="cs-CZ" dirty="0"/>
                    </a:p>
                  </a:txBody>
                  <a:tcPr/>
                </a:tc>
                <a:tc gridSpan="3">
                  <a:txBody>
                    <a:bodyPr/>
                    <a:lstStyle/>
                    <a:p>
                      <a:pPr algn="ctr"/>
                      <a:r>
                        <a:rPr lang="cs-CZ" dirty="0"/>
                        <a:t>Podle počtu pracovišť</a:t>
                      </a:r>
                    </a:p>
                  </a:txBody>
                  <a:tcPr anchor="ctr"/>
                </a:tc>
                <a:tc hMerge="1">
                  <a:txBody>
                    <a:bodyPr/>
                    <a:lstStyle/>
                    <a:p>
                      <a:endParaRPr lang="cs-CZ"/>
                    </a:p>
                  </a:txBody>
                  <a:tcPr/>
                </a:tc>
                <a:tc hMerge="1">
                  <a:txBody>
                    <a:bodyPr/>
                    <a:lstStyle/>
                    <a:p>
                      <a:endParaRPr lang="cs-CZ"/>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s-CZ" dirty="0"/>
                        <a:t>Podle počtu pracovišť</a:t>
                      </a:r>
                    </a:p>
                    <a:p>
                      <a:pPr algn="ctr"/>
                      <a:endParaRPr lang="cs-CZ" dirty="0"/>
                    </a:p>
                  </a:txBody>
                  <a:tcPr anchor="ctr"/>
                </a:tc>
                <a:tc hMerge="1">
                  <a:txBody>
                    <a:bodyPr/>
                    <a:lstStyle/>
                    <a:p>
                      <a:endParaRPr lang="cs-CZ" dirty="0"/>
                    </a:p>
                  </a:txBody>
                  <a:tcPr/>
                </a:tc>
                <a:tc vMerge="1">
                  <a:txBody>
                    <a:bodyPr/>
                    <a:lstStyle/>
                    <a:p>
                      <a:endParaRPr lang="cs-CZ" dirty="0"/>
                    </a:p>
                  </a:txBody>
                  <a:tcPr/>
                </a:tc>
                <a:extLst>
                  <a:ext uri="{0D108BD9-81ED-4DB2-BD59-A6C34878D82A}">
                    <a16:rowId xmlns:a16="http://schemas.microsoft.com/office/drawing/2014/main" val="10004"/>
                  </a:ext>
                </a:extLst>
              </a:tr>
              <a:tr h="517290">
                <a:tc vMerge="1">
                  <a:txBody>
                    <a:bodyPr/>
                    <a:lstStyle/>
                    <a:p>
                      <a:endParaRPr lang="cs-CZ" dirty="0"/>
                    </a:p>
                  </a:txBody>
                  <a:tcPr/>
                </a:tc>
                <a:tc gridSpan="3">
                  <a:txBody>
                    <a:bodyPr/>
                    <a:lstStyle/>
                    <a:p>
                      <a:pPr algn="ctr"/>
                      <a:r>
                        <a:rPr lang="cs-CZ" dirty="0"/>
                        <a:t>Normativ</a:t>
                      </a:r>
                      <a:r>
                        <a:rPr lang="cs-CZ" baseline="0" dirty="0"/>
                        <a:t> na třídu</a:t>
                      </a:r>
                      <a:endParaRPr lang="cs-CZ" dirty="0"/>
                    </a:p>
                  </a:txBody>
                  <a:tcPr anchor="ctr"/>
                </a:tc>
                <a:tc hMerge="1">
                  <a:txBody>
                    <a:bodyPr/>
                    <a:lstStyle/>
                    <a:p>
                      <a:endParaRPr lang="cs-CZ"/>
                    </a:p>
                  </a:txBody>
                  <a:tcPr/>
                </a:tc>
                <a:tc hMerge="1">
                  <a:txBody>
                    <a:bodyPr/>
                    <a:lstStyle/>
                    <a:p>
                      <a:endParaRPr lang="cs-CZ"/>
                    </a:p>
                  </a:txBody>
                  <a:tcPr/>
                </a:tc>
                <a:tc rowSpan="2" gridSpan="2">
                  <a:txBody>
                    <a:bodyPr/>
                    <a:lstStyle/>
                    <a:p>
                      <a:pPr algn="ctr"/>
                      <a:r>
                        <a:rPr lang="cs-CZ" dirty="0"/>
                        <a:t>Normativ na žáka</a:t>
                      </a:r>
                      <a:r>
                        <a:rPr lang="cs-CZ" baseline="0" dirty="0"/>
                        <a:t> v oboru vzdělávání</a:t>
                      </a:r>
                      <a:endParaRPr lang="cs-CZ" dirty="0"/>
                    </a:p>
                  </a:txBody>
                  <a:tcPr anchor="ctr"/>
                </a:tc>
                <a:tc rowSpan="2" hMerge="1">
                  <a:txBody>
                    <a:bodyPr/>
                    <a:lstStyle/>
                    <a:p>
                      <a:endParaRPr lang="cs-CZ"/>
                    </a:p>
                  </a:txBody>
                  <a:tcPr/>
                </a:tc>
                <a:tc vMerge="1">
                  <a:txBody>
                    <a:bodyPr/>
                    <a:lstStyle/>
                    <a:p>
                      <a:endParaRPr lang="cs-CZ" dirty="0"/>
                    </a:p>
                  </a:txBody>
                  <a:tcPr/>
                </a:tc>
                <a:extLst>
                  <a:ext uri="{0D108BD9-81ED-4DB2-BD59-A6C34878D82A}">
                    <a16:rowId xmlns:a16="http://schemas.microsoft.com/office/drawing/2014/main" val="10005"/>
                  </a:ext>
                </a:extLst>
              </a:tr>
              <a:tr h="856700">
                <a:tc vMerge="1">
                  <a:txBody>
                    <a:bodyPr/>
                    <a:lstStyle/>
                    <a:p>
                      <a:endParaRPr lang="cs-CZ" dirty="0"/>
                    </a:p>
                  </a:txBody>
                  <a:tcPr/>
                </a:tc>
                <a:tc gridSpan="2">
                  <a:txBody>
                    <a:bodyPr/>
                    <a:lstStyle/>
                    <a:p>
                      <a:pPr algn="ctr"/>
                      <a:endParaRPr lang="cs-CZ" dirty="0"/>
                    </a:p>
                  </a:txBody>
                  <a:tcPr anchor="ctr"/>
                </a:tc>
                <a:tc hMerge="1">
                  <a:txBody>
                    <a:bodyPr/>
                    <a:lstStyle/>
                    <a:p>
                      <a:pPr algn="ctr"/>
                      <a:endParaRPr lang="cs-CZ" dirty="0"/>
                    </a:p>
                  </a:txBody>
                  <a:tcPr anchor="ctr"/>
                </a:tc>
                <a:tc>
                  <a:txBody>
                    <a:bodyPr/>
                    <a:lstStyle/>
                    <a:p>
                      <a:pPr algn="ctr"/>
                      <a:r>
                        <a:rPr lang="cs-CZ" dirty="0"/>
                        <a:t>Normativ na třídu v oboru vzdělání</a:t>
                      </a:r>
                    </a:p>
                  </a:txBody>
                  <a:tcPr anchor="ctr"/>
                </a:tc>
                <a:tc gridSpan="2" vMerge="1">
                  <a:txBody>
                    <a:bodyPr/>
                    <a:lstStyle/>
                    <a:p>
                      <a:endParaRPr lang="cs-CZ" dirty="0"/>
                    </a:p>
                  </a:txBody>
                  <a:tcPr/>
                </a:tc>
                <a:tc hMerge="1" vMerge="1">
                  <a:txBody>
                    <a:bodyPr/>
                    <a:lstStyle/>
                    <a:p>
                      <a:endParaRPr lang="cs-CZ" dirty="0"/>
                    </a:p>
                  </a:txBody>
                  <a:tcPr/>
                </a:tc>
                <a:tc vMerge="1">
                  <a:txBody>
                    <a:bodyPr/>
                    <a:lstStyle/>
                    <a:p>
                      <a:endParaRPr lang="cs-CZ" dirty="0"/>
                    </a:p>
                  </a:txBody>
                  <a:tcPr/>
                </a:tc>
                <a:extLst>
                  <a:ext uri="{0D108BD9-81ED-4DB2-BD59-A6C34878D82A}">
                    <a16:rowId xmlns:a16="http://schemas.microsoft.com/office/drawing/2014/main" val="10006"/>
                  </a:ext>
                </a:extLst>
              </a:tr>
              <a:tr h="972000">
                <a:tc>
                  <a:txBody>
                    <a:bodyPr/>
                    <a:lstStyle/>
                    <a:p>
                      <a:pPr algn="ctr"/>
                      <a:r>
                        <a:rPr lang="cs-CZ" b="1" dirty="0"/>
                        <a:t>Krajský</a:t>
                      </a:r>
                    </a:p>
                    <a:p>
                      <a:pPr algn="ctr"/>
                      <a:r>
                        <a:rPr lang="cs-CZ" b="1" dirty="0"/>
                        <a:t>úřad</a:t>
                      </a:r>
                    </a:p>
                  </a:txBody>
                  <a:tcPr vert="vert270" anchor="ctr"/>
                </a:tc>
                <a:tc gridSpan="6">
                  <a:txBody>
                    <a:bodyPr/>
                    <a:lstStyle/>
                    <a:p>
                      <a:pPr algn="ctr"/>
                      <a:r>
                        <a:rPr lang="cs-CZ" dirty="0"/>
                        <a:t>REZERVA</a:t>
                      </a:r>
                    </a:p>
                  </a:txBody>
                  <a:tcPr anchor="ctr"/>
                </a:tc>
                <a:tc hMerge="1">
                  <a:txBody>
                    <a:bodyPr/>
                    <a:lstStyle/>
                    <a:p>
                      <a:endParaRPr lang="cs-CZ"/>
                    </a:p>
                  </a:txBody>
                  <a:tcPr/>
                </a:tc>
                <a:tc hMerge="1">
                  <a:txBody>
                    <a:bodyPr/>
                    <a:lstStyle/>
                    <a:p>
                      <a:endParaRPr lang="cs-CZ"/>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57930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79971"/>
          </a:xfrm>
        </p:spPr>
        <p:txBody>
          <a:bodyPr/>
          <a:lstStyle/>
          <a:p>
            <a:pPr marL="0" indent="0" algn="ctr">
              <a:buNone/>
            </a:pPr>
            <a:r>
              <a:rPr lang="cs-CZ" sz="3200" dirty="0">
                <a:solidFill>
                  <a:schemeClr val="tx1"/>
                </a:solidFill>
                <a:effectLst/>
                <a:latin typeface="Arial" charset="0"/>
              </a:rPr>
              <a:t>5 Postup financování nepedagogické práce ze SR</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53</a:t>
            </a:fld>
            <a:endParaRPr lang="cs-CZ" sz="1200" dirty="0">
              <a:solidFill>
                <a:schemeClr val="tx1">
                  <a:tint val="75000"/>
                </a:schemeClr>
              </a:solidFill>
              <a:latin typeface="+mn-lt"/>
            </a:endParaRPr>
          </a:p>
        </p:txBody>
      </p:sp>
      <p:sp>
        <p:nvSpPr>
          <p:cNvPr id="4" name="Nadpis 1"/>
          <p:cNvSpPr txBox="1">
            <a:spLocks/>
          </p:cNvSpPr>
          <p:nvPr/>
        </p:nvSpPr>
        <p:spPr>
          <a:xfrm>
            <a:off x="457200"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cs-CZ" sz="2400" u="sng" dirty="0"/>
              <a:t>Příklad:</a:t>
            </a:r>
          </a:p>
          <a:p>
            <a:pPr algn="l"/>
            <a:r>
              <a:rPr lang="cs-CZ" sz="2400" dirty="0"/>
              <a:t>Základní škola se 3 třídami (</a:t>
            </a:r>
            <a:r>
              <a:rPr lang="cs-CZ" sz="2400" dirty="0" err="1"/>
              <a:t>prům</a:t>
            </a:r>
            <a:r>
              <a:rPr lang="cs-CZ" sz="2400" dirty="0"/>
              <a:t>. ž. 17)</a:t>
            </a:r>
          </a:p>
          <a:p>
            <a:pPr algn="l"/>
            <a:r>
              <a:rPr lang="cs-CZ" sz="2400" dirty="0"/>
              <a:t>Na ředitelství	0,75 úvazek</a:t>
            </a:r>
          </a:p>
          <a:p>
            <a:pPr algn="l"/>
            <a:r>
              <a:rPr lang="cs-CZ" sz="2400" dirty="0"/>
              <a:t>Na pracoviště	0,4 (0,8) úvazku</a:t>
            </a:r>
          </a:p>
          <a:p>
            <a:pPr algn="l"/>
            <a:r>
              <a:rPr lang="cs-CZ" sz="2400" dirty="0"/>
              <a:t>Na třídy		3 x 0,17 =0,51 úvazku</a:t>
            </a:r>
          </a:p>
          <a:p>
            <a:pPr algn="l"/>
            <a:endParaRPr lang="cs-CZ" sz="2400" dirty="0"/>
          </a:p>
          <a:p>
            <a:pPr algn="l"/>
            <a:r>
              <a:rPr lang="cs-CZ" sz="2400" dirty="0"/>
              <a:t>Celkem		1,66(2,06) úvazku</a:t>
            </a:r>
          </a:p>
          <a:p>
            <a:pPr algn="l"/>
            <a:r>
              <a:rPr lang="cs-CZ" sz="2400" dirty="0"/>
              <a:t>To je </a:t>
            </a:r>
            <a:r>
              <a:rPr lang="cs-CZ" sz="2400" b="1" dirty="0"/>
              <a:t>max</a:t>
            </a:r>
            <a:r>
              <a:rPr lang="cs-CZ" sz="2400" dirty="0"/>
              <a:t> na co dostanete peníze, </a:t>
            </a:r>
            <a:r>
              <a:rPr lang="cs-CZ" sz="2400" b="1" dirty="0"/>
              <a:t>nevrací se</a:t>
            </a:r>
            <a:r>
              <a:rPr lang="cs-CZ" sz="2400" dirty="0"/>
              <a:t>, když zaměstnáte méně! Když více, je třeba si vyjít s danými prostředky….</a:t>
            </a:r>
          </a:p>
          <a:p>
            <a:pPr algn="l"/>
            <a:r>
              <a:rPr lang="cs-CZ" sz="2400" dirty="0"/>
              <a:t>Týká se to všech </a:t>
            </a:r>
            <a:r>
              <a:rPr lang="cs-CZ" sz="2400" dirty="0" err="1"/>
              <a:t>nepedagogů</a:t>
            </a:r>
            <a:r>
              <a:rPr lang="cs-CZ" sz="2400" dirty="0"/>
              <a:t>…ekonomek, sekretářek, školníků, uklízeček, hospodářek…	</a:t>
            </a:r>
          </a:p>
          <a:p>
            <a:pPr algn="l"/>
            <a:endParaRPr lang="cs-CZ" sz="2400" b="1" dirty="0"/>
          </a:p>
          <a:p>
            <a:pPr algn="l"/>
            <a:endParaRPr lang="cs-CZ" sz="2400" b="1" dirty="0"/>
          </a:p>
        </p:txBody>
      </p:sp>
    </p:spTree>
    <p:extLst>
      <p:ext uri="{BB962C8B-B14F-4D97-AF65-F5344CB8AC3E}">
        <p14:creationId xmlns:p14="http://schemas.microsoft.com/office/powerpoint/2010/main" val="31137476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44833" y="476672"/>
            <a:ext cx="8229600" cy="936104"/>
          </a:xfrm>
        </p:spPr>
        <p:txBody>
          <a:bodyPr/>
          <a:lstStyle/>
          <a:p>
            <a:pPr marL="0" indent="0" algn="ctr">
              <a:buNone/>
            </a:pPr>
            <a:r>
              <a:rPr lang="cs-CZ" sz="3200" dirty="0">
                <a:solidFill>
                  <a:srgbClr val="FF0000"/>
                </a:solidFill>
                <a:effectLst/>
              </a:rPr>
              <a:t>5.1 Financování nepedagogické práce od </a:t>
            </a:r>
            <a:br>
              <a:rPr lang="cs-CZ" sz="3200" dirty="0">
                <a:solidFill>
                  <a:srgbClr val="FF0000"/>
                </a:solidFill>
                <a:effectLst/>
              </a:rPr>
            </a:br>
            <a:r>
              <a:rPr lang="cs-CZ" sz="3200" dirty="0">
                <a:solidFill>
                  <a:srgbClr val="FF0000"/>
                </a:solidFill>
                <a:effectLst/>
              </a:rPr>
              <a:t>1. 1. 2026</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54</a:t>
            </a:fld>
            <a:endParaRPr lang="cs-CZ" sz="1200">
              <a:solidFill>
                <a:schemeClr val="tx1">
                  <a:tint val="75000"/>
                </a:schemeClr>
              </a:solidFill>
              <a:latin typeface="+mn-lt"/>
            </a:endParaRPr>
          </a:p>
        </p:txBody>
      </p:sp>
      <p:sp>
        <p:nvSpPr>
          <p:cNvPr id="4" name="Nadpis 1"/>
          <p:cNvSpPr txBox="1">
            <a:spLocks/>
          </p:cNvSpPr>
          <p:nvPr/>
        </p:nvSpPr>
        <p:spPr>
          <a:xfrm>
            <a:off x="539552" y="1230213"/>
            <a:ext cx="8229600" cy="530869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indent="-342900" algn="l">
              <a:buClr>
                <a:srgbClr val="FF0000"/>
              </a:buClr>
              <a:buFont typeface="Arial" panose="020B0604020202020204" pitchFamily="34" charset="0"/>
              <a:buChar char="•"/>
            </a:pPr>
            <a:r>
              <a:rPr lang="cs-CZ" sz="2400" dirty="0"/>
              <a:t>je zaměřen na změnu alokace zdrojů pro financování nepedagogických pracovníků,</a:t>
            </a:r>
          </a:p>
          <a:p>
            <a:pPr indent="-342900" algn="l">
              <a:buClr>
                <a:srgbClr val="FF0000"/>
              </a:buClr>
              <a:buFont typeface="Arial" panose="020B0604020202020204" pitchFamily="34" charset="0"/>
              <a:buChar char="•"/>
            </a:pPr>
            <a:r>
              <a:rPr lang="cs-CZ" sz="2400" dirty="0"/>
              <a:t>je přesun odpovědnosti za financování nepedagogické práce na zřizovatele, tedy obce a kraje,</a:t>
            </a:r>
          </a:p>
          <a:p>
            <a:pPr indent="-342900" algn="l">
              <a:buClr>
                <a:srgbClr val="FF0000"/>
              </a:buClr>
              <a:buFont typeface="Arial" panose="020B0604020202020204" pitchFamily="34" charset="0"/>
              <a:buChar char="•"/>
            </a:pPr>
            <a:r>
              <a:rPr lang="cs-CZ" sz="2400" dirty="0"/>
              <a:t>zřizovatelé budou odpovídat za nepedagogickou práci a většinu ostatních neinvestičních výdajů (tzv. ONIV) a tak jako v minulosti i za provozní náklady, investice…</a:t>
            </a:r>
          </a:p>
          <a:p>
            <a:pPr indent="-342900" algn="l">
              <a:buClr>
                <a:srgbClr val="FF0000"/>
              </a:buClr>
              <a:buFont typeface="Arial" panose="020B0604020202020204" pitchFamily="34" charset="0"/>
              <a:buChar char="•"/>
            </a:pPr>
            <a:r>
              <a:rPr lang="cs-CZ" sz="2400" dirty="0"/>
              <a:t>zavedení </a:t>
            </a:r>
            <a:r>
              <a:rPr lang="cs-CZ" sz="2400" b="1" dirty="0"/>
              <a:t>pevně stanoveného podílu prostředků ze SR</a:t>
            </a:r>
            <a:r>
              <a:rPr lang="cs-CZ" sz="2400" dirty="0"/>
              <a:t>, které budou alokovány na nepedagogickou práci (</a:t>
            </a:r>
            <a:r>
              <a:rPr lang="cs-CZ" sz="2400" b="1" dirty="0"/>
              <a:t>na základě počtu žáků</a:t>
            </a:r>
            <a:r>
              <a:rPr lang="cs-CZ" sz="2400" dirty="0"/>
              <a:t>), žáci </a:t>
            </a:r>
            <a:r>
              <a:rPr lang="cs-CZ" sz="2400" dirty="0" err="1"/>
              <a:t>indiv</a:t>
            </a:r>
            <a:r>
              <a:rPr lang="cs-CZ" sz="2400" dirty="0"/>
              <a:t>. vzdělávaní, v zahraničí…nebudou do toho započítáváni</a:t>
            </a:r>
          </a:p>
          <a:p>
            <a:pPr indent="-342900" algn="l">
              <a:buClr>
                <a:srgbClr val="FF0000"/>
              </a:buClr>
              <a:buFont typeface="Arial" panose="020B0604020202020204" pitchFamily="34" charset="0"/>
              <a:buChar char="•"/>
            </a:pPr>
            <a:r>
              <a:rPr lang="cs-CZ" sz="2400" dirty="0"/>
              <a:t>budou </a:t>
            </a:r>
            <a:r>
              <a:rPr lang="cs-CZ" sz="2400" b="1" dirty="0"/>
              <a:t>zohledněny specifické potřeby </a:t>
            </a:r>
            <a:r>
              <a:rPr lang="cs-CZ" sz="2400" dirty="0"/>
              <a:t>jednotlivých škol a školských zařízení (školy s </a:t>
            </a:r>
            <a:r>
              <a:rPr lang="cs-CZ" sz="2400" b="1" dirty="0"/>
              <a:t>vyšším počtem žáků </a:t>
            </a:r>
            <a:r>
              <a:rPr lang="cs-CZ" sz="2400" dirty="0"/>
              <a:t>s SVP )</a:t>
            </a:r>
          </a:p>
        </p:txBody>
      </p:sp>
    </p:spTree>
    <p:extLst>
      <p:ext uri="{BB962C8B-B14F-4D97-AF65-F5344CB8AC3E}">
        <p14:creationId xmlns:p14="http://schemas.microsoft.com/office/powerpoint/2010/main" val="25412867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323528" y="501650"/>
            <a:ext cx="8229600" cy="1008112"/>
          </a:xfrm>
        </p:spPr>
        <p:txBody>
          <a:bodyPr/>
          <a:lstStyle/>
          <a:p>
            <a:pPr marL="0" indent="0" algn="ctr">
              <a:buNone/>
            </a:pPr>
            <a:r>
              <a:rPr lang="cs-CZ" sz="3200" dirty="0">
                <a:solidFill>
                  <a:srgbClr val="FF0000"/>
                </a:solidFill>
                <a:effectLst/>
              </a:rPr>
              <a:t>5.1 Financování nepedagogické práce od </a:t>
            </a:r>
            <a:br>
              <a:rPr lang="cs-CZ" sz="3200" dirty="0">
                <a:solidFill>
                  <a:srgbClr val="FF0000"/>
                </a:solidFill>
                <a:effectLst/>
              </a:rPr>
            </a:br>
            <a:r>
              <a:rPr lang="cs-CZ" sz="3200" dirty="0">
                <a:solidFill>
                  <a:srgbClr val="FF0000"/>
                </a:solidFill>
                <a:effectLst/>
              </a:rPr>
              <a:t>1. 1. 2026</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55</a:t>
            </a:fld>
            <a:endParaRPr lang="cs-CZ" sz="1200">
              <a:solidFill>
                <a:schemeClr val="tx1">
                  <a:tint val="75000"/>
                </a:schemeClr>
              </a:solidFill>
              <a:latin typeface="+mn-lt"/>
            </a:endParaRPr>
          </a:p>
        </p:txBody>
      </p:sp>
      <p:sp>
        <p:nvSpPr>
          <p:cNvPr id="4" name="Nadpis 1"/>
          <p:cNvSpPr txBox="1">
            <a:spLocks/>
          </p:cNvSpPr>
          <p:nvPr/>
        </p:nvSpPr>
        <p:spPr>
          <a:xfrm>
            <a:off x="467544" y="1412775"/>
            <a:ext cx="8229600" cy="530869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indent="-342900" algn="l">
              <a:buClr>
                <a:srgbClr val="FF0000"/>
              </a:buClr>
              <a:buFont typeface="Arial" panose="020B0604020202020204" pitchFamily="34" charset="0"/>
              <a:buChar char="•"/>
            </a:pPr>
            <a:r>
              <a:rPr lang="cs-CZ" sz="2400" dirty="0"/>
              <a:t>Má být založen </a:t>
            </a:r>
            <a:r>
              <a:rPr lang="cs-CZ" sz="2400" b="1" dirty="0"/>
              <a:t>systém vah</a:t>
            </a:r>
            <a:r>
              <a:rPr lang="cs-CZ" sz="2400" dirty="0"/>
              <a:t>, bližší specifikace není známa, ale např. dětské domovy budou zvýhodněny vyšším výnosem na dítě,</a:t>
            </a:r>
          </a:p>
          <a:p>
            <a:pPr lvl="1" indent="-342900" algn="l">
              <a:buClr>
                <a:srgbClr val="FF0000"/>
              </a:buClr>
              <a:buFont typeface="Arial" panose="020B0604020202020204" pitchFamily="34" charset="0"/>
              <a:buChar char="•"/>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pro správnou implementaci systému vah bude nutné </a:t>
            </a:r>
            <a:r>
              <a:rPr lang="cs-CZ" sz="1800" b="1" dirty="0">
                <a:effectLst/>
                <a:latin typeface="Times New Roman" panose="02020603050405020304" pitchFamily="18" charset="0"/>
                <a:ea typeface="Times New Roman" panose="02020603050405020304" pitchFamily="18" charset="0"/>
                <a:cs typeface="Times New Roman" panose="02020603050405020304" pitchFamily="18" charset="0"/>
              </a:rPr>
              <a:t>pravidelně aktualizovat údaje o počtu žáků a jejich potřebách</a:t>
            </a: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lvl="1" indent="-342900" algn="l">
              <a:buClr>
                <a:srgbClr val="FF0000"/>
              </a:buClr>
              <a:buFont typeface="Arial" panose="020B0604020202020204" pitchFamily="34" charset="0"/>
              <a:buChar char="•"/>
            </a:pPr>
            <a:r>
              <a:rPr lang="cs-CZ" sz="1800" dirty="0">
                <a:effectLst/>
                <a:latin typeface="Times New Roman" panose="02020603050405020304" pitchFamily="18" charset="0"/>
                <a:ea typeface="Times New Roman" panose="02020603050405020304" pitchFamily="18" charset="0"/>
                <a:cs typeface="Times New Roman" panose="02020603050405020304" pitchFamily="18" charset="0"/>
              </a:rPr>
              <a:t>MŠMT plánuje zavést systém pravidelného monitorování a vyhodnocování.</a:t>
            </a:r>
            <a:endParaRPr lang="cs-CZ"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indent="-342900" algn="l">
              <a:buClr>
                <a:srgbClr val="FF0000"/>
              </a:buClr>
              <a:buFont typeface="Arial" panose="020B0604020202020204" pitchFamily="34" charset="0"/>
              <a:buChar char="•"/>
            </a:pPr>
            <a:r>
              <a:rPr lang="cs-CZ" sz="2400" dirty="0">
                <a:latin typeface="+mj-lt"/>
                <a:ea typeface="+mj-ea"/>
                <a:cs typeface="+mj-cs"/>
              </a:rPr>
              <a:t>Pro podporu spolupráce obcí v oblasti </a:t>
            </a:r>
            <a:r>
              <a:rPr lang="cs-CZ" sz="2400" b="1" dirty="0">
                <a:latin typeface="+mj-lt"/>
                <a:ea typeface="+mj-ea"/>
                <a:cs typeface="+mj-cs"/>
              </a:rPr>
              <a:t>svazkových základních škol </a:t>
            </a:r>
            <a:r>
              <a:rPr lang="cs-CZ" sz="2400" dirty="0">
                <a:latin typeface="+mj-lt"/>
                <a:ea typeface="+mj-ea"/>
                <a:cs typeface="+mj-cs"/>
              </a:rPr>
              <a:t>byl navržen motivační </a:t>
            </a:r>
            <a:r>
              <a:rPr lang="cs-CZ" sz="2400" b="1" dirty="0">
                <a:latin typeface="+mj-lt"/>
                <a:ea typeface="+mj-ea"/>
                <a:cs typeface="+mj-cs"/>
              </a:rPr>
              <a:t>bonus</a:t>
            </a:r>
            <a:r>
              <a:rPr lang="cs-CZ" sz="2400" dirty="0">
                <a:latin typeface="+mj-lt"/>
                <a:ea typeface="+mj-ea"/>
                <a:cs typeface="+mj-cs"/>
              </a:rPr>
              <a:t> ve výši 20 % v RUD</a:t>
            </a:r>
          </a:p>
          <a:p>
            <a:pPr lvl="1" indent="-342900" algn="l">
              <a:buClr>
                <a:srgbClr val="FF0000"/>
              </a:buClr>
              <a:buFont typeface="Arial" panose="020B0604020202020204" pitchFamily="34" charset="0"/>
              <a:buChar char="•"/>
            </a:pPr>
            <a:r>
              <a:rPr lang="cs-CZ" sz="2400" dirty="0">
                <a:latin typeface="+mj-lt"/>
                <a:ea typeface="+mj-ea"/>
                <a:cs typeface="+mj-cs"/>
              </a:rPr>
              <a:t>Objem prostředků pro obce a kraje na NP je garantován </a:t>
            </a:r>
            <a:r>
              <a:rPr lang="cs-CZ" sz="2400" b="1" dirty="0">
                <a:latin typeface="+mj-lt"/>
                <a:ea typeface="+mj-ea"/>
                <a:cs typeface="+mj-cs"/>
              </a:rPr>
              <a:t>automatickou valorizací </a:t>
            </a:r>
            <a:r>
              <a:rPr lang="cs-CZ" sz="2400" dirty="0">
                <a:latin typeface="+mj-lt"/>
                <a:ea typeface="+mj-ea"/>
                <a:cs typeface="+mj-cs"/>
              </a:rPr>
              <a:t>spojenou s výnosem z daní v souladu s ekonomickým vývojem.</a:t>
            </a:r>
          </a:p>
          <a:p>
            <a:pPr lvl="1" indent="-342900" algn="l">
              <a:buClr>
                <a:srgbClr val="FF0000"/>
              </a:buClr>
              <a:buFont typeface="Arial" panose="020B0604020202020204" pitchFamily="34" charset="0"/>
              <a:buChar char="•"/>
            </a:pPr>
            <a:r>
              <a:rPr lang="cs-CZ" sz="2400" b="1" dirty="0">
                <a:latin typeface="+mj-lt"/>
                <a:ea typeface="+mj-ea"/>
                <a:cs typeface="+mj-cs"/>
              </a:rPr>
              <a:t>Kraje</a:t>
            </a:r>
            <a:r>
              <a:rPr lang="cs-CZ" sz="2400" dirty="0">
                <a:latin typeface="+mj-lt"/>
                <a:ea typeface="+mj-ea"/>
                <a:cs typeface="+mj-cs"/>
              </a:rPr>
              <a:t> mají obdržet </a:t>
            </a:r>
            <a:r>
              <a:rPr lang="cs-CZ" sz="2400" b="1" dirty="0">
                <a:latin typeface="+mj-lt"/>
                <a:ea typeface="+mj-ea"/>
                <a:cs typeface="+mj-cs"/>
              </a:rPr>
              <a:t>3,4 miliard Kč </a:t>
            </a:r>
            <a:r>
              <a:rPr lang="cs-CZ" sz="2400" dirty="0">
                <a:latin typeface="+mj-lt"/>
                <a:ea typeface="+mj-ea"/>
                <a:cs typeface="+mj-cs"/>
              </a:rPr>
              <a:t>a </a:t>
            </a:r>
            <a:r>
              <a:rPr lang="cs-CZ" sz="2400" b="1" dirty="0">
                <a:latin typeface="+mj-lt"/>
                <a:ea typeface="+mj-ea"/>
                <a:cs typeface="+mj-cs"/>
              </a:rPr>
              <a:t>obce</a:t>
            </a:r>
            <a:r>
              <a:rPr lang="cs-CZ" sz="2400" dirty="0">
                <a:latin typeface="+mj-lt"/>
                <a:ea typeface="+mj-ea"/>
                <a:cs typeface="+mj-cs"/>
              </a:rPr>
              <a:t> </a:t>
            </a:r>
            <a:r>
              <a:rPr lang="cs-CZ" sz="2400" b="1" dirty="0">
                <a:latin typeface="+mj-lt"/>
                <a:ea typeface="+mj-ea"/>
                <a:cs typeface="+mj-cs"/>
              </a:rPr>
              <a:t>7,6 miliard </a:t>
            </a:r>
            <a:r>
              <a:rPr lang="cs-CZ" sz="2400" dirty="0">
                <a:latin typeface="+mj-lt"/>
                <a:ea typeface="+mj-ea"/>
                <a:cs typeface="+mj-cs"/>
              </a:rPr>
              <a:t>Kč na rok 2025. Na rok </a:t>
            </a:r>
            <a:r>
              <a:rPr lang="cs-CZ" sz="2400" b="1" dirty="0">
                <a:latin typeface="+mj-lt"/>
                <a:ea typeface="+mj-ea"/>
                <a:cs typeface="+mj-cs"/>
              </a:rPr>
              <a:t>2026</a:t>
            </a:r>
            <a:r>
              <a:rPr lang="cs-CZ" sz="2400" dirty="0">
                <a:latin typeface="+mj-lt"/>
                <a:ea typeface="+mj-ea"/>
                <a:cs typeface="+mj-cs"/>
              </a:rPr>
              <a:t> je počítáno </a:t>
            </a:r>
            <a:r>
              <a:rPr lang="cs-CZ" sz="2400" b="1" dirty="0">
                <a:latin typeface="+mj-lt"/>
                <a:ea typeface="+mj-ea"/>
                <a:cs typeface="+mj-cs"/>
              </a:rPr>
              <a:t>32,4</a:t>
            </a:r>
            <a:r>
              <a:rPr lang="cs-CZ" sz="2400" dirty="0">
                <a:latin typeface="+mj-lt"/>
                <a:ea typeface="+mj-ea"/>
                <a:cs typeface="+mj-cs"/>
              </a:rPr>
              <a:t> miliard Kč.</a:t>
            </a:r>
          </a:p>
        </p:txBody>
      </p:sp>
    </p:spTree>
    <p:extLst>
      <p:ext uri="{BB962C8B-B14F-4D97-AF65-F5344CB8AC3E}">
        <p14:creationId xmlns:p14="http://schemas.microsoft.com/office/powerpoint/2010/main" val="3135447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323528" y="501650"/>
            <a:ext cx="8229600" cy="1008112"/>
          </a:xfrm>
        </p:spPr>
        <p:txBody>
          <a:bodyPr/>
          <a:lstStyle/>
          <a:p>
            <a:pPr marL="0" indent="0" algn="ctr">
              <a:buNone/>
            </a:pPr>
            <a:r>
              <a:rPr lang="cs-CZ" sz="3200" dirty="0">
                <a:solidFill>
                  <a:srgbClr val="FF0000"/>
                </a:solidFill>
                <a:effectLst/>
              </a:rPr>
              <a:t>5.1 Financování nepedagogické práce od </a:t>
            </a:r>
            <a:br>
              <a:rPr lang="cs-CZ" sz="3200" dirty="0">
                <a:solidFill>
                  <a:srgbClr val="FF0000"/>
                </a:solidFill>
                <a:effectLst/>
              </a:rPr>
            </a:br>
            <a:r>
              <a:rPr lang="cs-CZ" sz="3200" dirty="0">
                <a:solidFill>
                  <a:srgbClr val="FF0000"/>
                </a:solidFill>
                <a:effectLst/>
              </a:rPr>
              <a:t>1. 1. 2026</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56</a:t>
            </a:fld>
            <a:endParaRPr lang="cs-CZ" sz="1200">
              <a:solidFill>
                <a:schemeClr val="tx1">
                  <a:tint val="75000"/>
                </a:schemeClr>
              </a:solidFill>
              <a:latin typeface="+mn-lt"/>
            </a:endParaRPr>
          </a:p>
        </p:txBody>
      </p:sp>
      <p:sp>
        <p:nvSpPr>
          <p:cNvPr id="4" name="Nadpis 1"/>
          <p:cNvSpPr txBox="1">
            <a:spLocks/>
          </p:cNvSpPr>
          <p:nvPr/>
        </p:nvSpPr>
        <p:spPr>
          <a:xfrm>
            <a:off x="467544" y="1412775"/>
            <a:ext cx="8229600" cy="5308699"/>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indent="-342900" algn="l">
              <a:buClr>
                <a:srgbClr val="FF0000"/>
              </a:buClr>
              <a:buFont typeface="Arial" panose="020B0604020202020204" pitchFamily="34" charset="0"/>
              <a:buChar char="•"/>
            </a:pPr>
            <a:r>
              <a:rPr lang="cs-CZ" sz="2400" dirty="0"/>
              <a:t>Obce mají možnost zjistit předpokládanou výši daňového výnosu:</a:t>
            </a:r>
          </a:p>
          <a:p>
            <a:pPr lvl="1" indent="-342900" algn="l">
              <a:buClr>
                <a:srgbClr val="FF0000"/>
              </a:buClr>
              <a:buFont typeface="Arial" panose="020B0604020202020204" pitchFamily="34" charset="0"/>
              <a:buChar char="•"/>
            </a:pPr>
            <a:r>
              <a:rPr lang="cs-CZ" sz="2400" dirty="0"/>
              <a:t>Link: https://statis.msmt.gov.cz/</a:t>
            </a:r>
            <a:r>
              <a:rPr lang="cs-CZ" sz="2400" dirty="0" err="1"/>
              <a:t>nepedagogove</a:t>
            </a:r>
            <a:r>
              <a:rPr lang="cs-CZ" sz="2400" dirty="0"/>
              <a:t>/.</a:t>
            </a:r>
            <a:endParaRPr lang="cs-CZ" sz="2400" dirty="0">
              <a:latin typeface="+mj-lt"/>
              <a:ea typeface="+mj-ea"/>
              <a:cs typeface="+mj-cs"/>
            </a:endParaRPr>
          </a:p>
        </p:txBody>
      </p:sp>
    </p:spTree>
    <p:extLst>
      <p:ext uri="{BB962C8B-B14F-4D97-AF65-F5344CB8AC3E}">
        <p14:creationId xmlns:p14="http://schemas.microsoft.com/office/powerpoint/2010/main" val="8215899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6. FKSP -změny 2024</a:t>
            </a:r>
            <a:br>
              <a:rPr lang="cs-CZ" sz="3200" dirty="0">
                <a:solidFill>
                  <a:schemeClr val="tx1"/>
                </a:solidFill>
                <a:effectLst/>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57</a:t>
            </a:fld>
            <a:endParaRPr lang="cs-CZ" sz="1200" dirty="0">
              <a:solidFill>
                <a:schemeClr val="tx1">
                  <a:tint val="75000"/>
                </a:schemeClr>
              </a:solidFill>
              <a:latin typeface="+mn-lt"/>
            </a:endParaRPr>
          </a:p>
        </p:txBody>
      </p:sp>
      <p:sp>
        <p:nvSpPr>
          <p:cNvPr id="4" name="Nadpis 1"/>
          <p:cNvSpPr txBox="1">
            <a:spLocks/>
          </p:cNvSpPr>
          <p:nvPr/>
        </p:nvSpPr>
        <p:spPr>
          <a:xfrm>
            <a:off x="46754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altLang="cs-CZ" sz="2400" dirty="0"/>
              <a:t>Změny se od roku 2024:</a:t>
            </a:r>
          </a:p>
          <a:p>
            <a:pPr marL="800100" lvl="1" indent="-342900" algn="l">
              <a:buClr>
                <a:srgbClr val="FF0000"/>
              </a:buClr>
              <a:buFont typeface="Arial" panose="020B0604020202020204" pitchFamily="34" charset="0"/>
              <a:buChar char="•"/>
            </a:pPr>
            <a:r>
              <a:rPr lang="cs-CZ" altLang="cs-CZ" sz="2400" dirty="0"/>
              <a:t>Zákon č. 349/2023 Sb., kterým se mění některé zákony v souvislosti s konsolidací veřejných rozpočtů (tzv. „konsolidační balíček“)  </a:t>
            </a:r>
            <a:r>
              <a:rPr lang="cs-CZ" altLang="cs-CZ" sz="2400" b="1" dirty="0"/>
              <a:t>RUŠÍ vyhlášku č. 114/2002 Sb., </a:t>
            </a:r>
            <a:r>
              <a:rPr lang="cs-CZ" altLang="cs-CZ" sz="2400" dirty="0"/>
              <a:t>o </a:t>
            </a:r>
            <a:r>
              <a:rPr lang="cs-CZ" altLang="cs-CZ" sz="2400" b="1" dirty="0"/>
              <a:t>FKSP</a:t>
            </a:r>
          </a:p>
          <a:p>
            <a:pPr marL="800100" lvl="1" indent="-342900" algn="l">
              <a:buClr>
                <a:srgbClr val="FF0000"/>
              </a:buClr>
              <a:buFont typeface="Arial" panose="020B0604020202020204" pitchFamily="34" charset="0"/>
              <a:buChar char="•"/>
            </a:pPr>
            <a:r>
              <a:rPr lang="cs-CZ" altLang="cs-CZ" sz="2400" dirty="0"/>
              <a:t>Ministerstvo financí </a:t>
            </a:r>
            <a:r>
              <a:rPr lang="cs-CZ" sz="2400" dirty="0"/>
              <a:t>vydává toto </a:t>
            </a:r>
            <a:r>
              <a:rPr lang="cs-CZ" sz="2400" b="1" dirty="0"/>
              <a:t>metodické doporučení:</a:t>
            </a:r>
          </a:p>
          <a:p>
            <a:pPr algn="l">
              <a:buClr>
                <a:srgbClr val="FF0000"/>
              </a:buClr>
            </a:pPr>
            <a:r>
              <a:rPr lang="cs-CZ" altLang="cs-CZ" sz="1800" dirty="0">
                <a:hlinkClick r:id="rId3"/>
              </a:rPr>
              <a:t>https://www.mfcr.cz/cs/rozpoctova-politika/statni-rozpocet/legislativa-statniho-rozpoctu/2023/metodicke-doporuceni-k-fksp-po-1-1-2024-54227</a:t>
            </a:r>
            <a:endParaRPr lang="cs-CZ" altLang="cs-CZ" sz="1800" dirty="0"/>
          </a:p>
          <a:p>
            <a:pPr algn="l">
              <a:buClr>
                <a:srgbClr val="FF0000"/>
              </a:buClr>
            </a:pPr>
            <a:endParaRPr lang="cs-CZ" altLang="cs-CZ" sz="18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63443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6. FKSP - změny 2025</a:t>
            </a:r>
            <a:br>
              <a:rPr lang="cs-CZ" sz="3200" dirty="0">
                <a:solidFill>
                  <a:schemeClr val="tx1"/>
                </a:solidFill>
                <a:effectLst/>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58</a:t>
            </a:fld>
            <a:endParaRPr lang="cs-CZ" sz="1200" dirty="0">
              <a:solidFill>
                <a:schemeClr val="tx1">
                  <a:tint val="75000"/>
                </a:schemeClr>
              </a:solidFill>
              <a:latin typeface="+mn-lt"/>
            </a:endParaRPr>
          </a:p>
        </p:txBody>
      </p:sp>
      <p:sp>
        <p:nvSpPr>
          <p:cNvPr id="4" name="Nadpis 1"/>
          <p:cNvSpPr txBox="1">
            <a:spLocks/>
          </p:cNvSpPr>
          <p:nvPr/>
        </p:nvSpPr>
        <p:spPr>
          <a:xfrm>
            <a:off x="46754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altLang="cs-CZ" sz="2400" dirty="0"/>
              <a:t>Změny </a:t>
            </a:r>
            <a:r>
              <a:rPr lang="cs-CZ" altLang="cs-CZ" sz="2400" b="1" dirty="0"/>
              <a:t>v oblasti zdanění nebo osvobození od daně z příjmů</a:t>
            </a:r>
            <a:r>
              <a:rPr lang="cs-CZ" altLang="cs-CZ" sz="2400" dirty="0"/>
              <a:t>:</a:t>
            </a:r>
          </a:p>
          <a:p>
            <a:pPr marL="800100" lvl="1" indent="-342900" algn="l">
              <a:buClr>
                <a:srgbClr val="FF0000"/>
              </a:buClr>
              <a:buFont typeface="Arial" panose="020B0604020202020204" pitchFamily="34" charset="0"/>
              <a:buChar char="•"/>
            </a:pPr>
            <a:r>
              <a:rPr lang="cs-CZ" altLang="cs-CZ" sz="2400" dirty="0"/>
              <a:t>Osvobození od daně z příjmů: zákon č. 470/2024 Sb., kterým se mění zákon     č. 435/2004 Sb., o zaměstnanosti, ve znění pozdějších předpisů, a některé další zákony </a:t>
            </a:r>
          </a:p>
          <a:p>
            <a:pPr marL="800100" lvl="1" indent="-342900" algn="l">
              <a:buClr>
                <a:srgbClr val="FF0000"/>
              </a:buClr>
              <a:buFont typeface="Arial" panose="020B0604020202020204" pitchFamily="34" charset="0"/>
              <a:buChar char="•"/>
            </a:pPr>
            <a:r>
              <a:rPr lang="cs-CZ" altLang="cs-CZ" sz="2400" dirty="0"/>
              <a:t>Průměrná mzda za zdaňovací období: nařízení vlády č. 282/2024 Sb., o výši všeobecného vyměřovacího základu za rok 2023, přepočítacího koeficientu pro úpravu všeobecného vyměřovacího základu za rok 2023, redukčních hranic pro stanovení výpočtového základu pro rok 2025, základní výměry důchodu stanovené pro rok 2025 a částky zvýšení za vychované dítě pro rok 2025 a o zvýšení důchodů v roce 2025.</a:t>
            </a:r>
          </a:p>
          <a:p>
            <a:pPr marL="342900" indent="-342900" algn="l">
              <a:buClr>
                <a:srgbClr val="FF0000"/>
              </a:buClr>
              <a:buFont typeface="Arial" panose="020B0604020202020204" pitchFamily="34" charset="0"/>
              <a:buChar char="•"/>
            </a:pPr>
            <a:endParaRPr lang="cs-CZ" altLang="cs-CZ" sz="18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55636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6. FKSP - změněno 2025</a:t>
            </a:r>
            <a:br>
              <a:rPr lang="cs-CZ" sz="3200" dirty="0">
                <a:solidFill>
                  <a:schemeClr val="tx1"/>
                </a:solidFill>
                <a:effectLst/>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59</a:t>
            </a:fld>
            <a:endParaRPr lang="cs-CZ" sz="1200" dirty="0">
              <a:solidFill>
                <a:schemeClr val="tx1">
                  <a:tint val="75000"/>
                </a:schemeClr>
              </a:solidFill>
              <a:latin typeface="+mn-lt"/>
            </a:endParaRPr>
          </a:p>
        </p:txBody>
      </p:sp>
      <p:sp>
        <p:nvSpPr>
          <p:cNvPr id="4" name="Nadpis 1"/>
          <p:cNvSpPr txBox="1">
            <a:spLocks/>
          </p:cNvSpPr>
          <p:nvPr/>
        </p:nvSpPr>
        <p:spPr>
          <a:xfrm>
            <a:off x="46754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342900" indent="-342900" algn="l">
              <a:buClr>
                <a:srgbClr val="FF0000"/>
              </a:buClr>
              <a:buFont typeface="Arial" panose="020B0604020202020204" pitchFamily="34" charset="0"/>
              <a:buChar char="•"/>
            </a:pPr>
            <a:r>
              <a:rPr lang="cs-CZ" altLang="cs-CZ" sz="2400" dirty="0"/>
              <a:t>Použití na příspěvky na produkty spoření na stáří k 1. 1. 2025, </a:t>
            </a:r>
            <a:r>
              <a:rPr lang="cs-CZ" altLang="cs-CZ" sz="2400" b="1" dirty="0"/>
              <a:t>platí stále legislativa z roku 2024</a:t>
            </a:r>
            <a:r>
              <a:rPr lang="cs-CZ" altLang="cs-CZ" sz="2400" dirty="0"/>
              <a:t>, tj. pravidlo určující použití nejméně </a:t>
            </a:r>
            <a:r>
              <a:rPr lang="cs-CZ" altLang="cs-CZ" sz="2400" b="1" dirty="0"/>
              <a:t>50 % </a:t>
            </a:r>
            <a:r>
              <a:rPr lang="cs-CZ" altLang="cs-CZ" sz="2400" dirty="0"/>
              <a:t>z rozpočtovaného základního přídělu na příspěvky na produkty spoření na stáří zaměstnanců, které jsou osvobozeny od daně z příjmů fyzických osob</a:t>
            </a:r>
          </a:p>
          <a:p>
            <a:pPr marL="342900" indent="-342900" algn="l">
              <a:buClr>
                <a:srgbClr val="FF0000"/>
              </a:buClr>
              <a:buFont typeface="Arial" panose="020B0604020202020204" pitchFamily="34" charset="0"/>
              <a:buChar char="•"/>
            </a:pPr>
            <a:r>
              <a:rPr lang="cs-CZ" altLang="cs-CZ" sz="2400" dirty="0"/>
              <a:t>Pro jednotlivé subjekty je to stále definováno v:</a:t>
            </a:r>
          </a:p>
          <a:p>
            <a:pPr marL="800100" lvl="1" indent="-342900" algn="l">
              <a:buClr>
                <a:srgbClr val="FF0000"/>
              </a:buClr>
              <a:buFont typeface="Arial" panose="020B0604020202020204" pitchFamily="34" charset="0"/>
              <a:buChar char="•"/>
            </a:pPr>
            <a:r>
              <a:rPr lang="cs-CZ" altLang="cs-CZ" sz="1800" dirty="0"/>
              <a:t>§ 60 zákona č. 218/2000 Sb., o rozpočtových pravidlech a o změně některých souvisejících zákonů (rozpočtová pravidla), ve znění pozdějších předpisů</a:t>
            </a:r>
          </a:p>
          <a:p>
            <a:pPr marL="800100" lvl="1" indent="-342900" algn="l">
              <a:buClr>
                <a:srgbClr val="FF0000"/>
              </a:buClr>
              <a:buFont typeface="Arial" panose="020B0604020202020204" pitchFamily="34" charset="0"/>
              <a:buChar char="•"/>
            </a:pPr>
            <a:r>
              <a:rPr lang="cs-CZ" altLang="cs-CZ" sz="1800" dirty="0"/>
              <a:t>§ 33 zákon č. 250/2000 Sb., o rozpočtových pravidlech územních rozpočtů, ve znění pozdějších předpisů</a:t>
            </a:r>
          </a:p>
          <a:p>
            <a:pPr marL="800100" lvl="1" indent="-342900" algn="l">
              <a:buClr>
                <a:srgbClr val="FF0000"/>
              </a:buClr>
              <a:buFont typeface="Arial" panose="020B0604020202020204" pitchFamily="34" charset="0"/>
              <a:buChar char="•"/>
            </a:pPr>
            <a:r>
              <a:rPr lang="cs-CZ" altLang="cs-CZ" sz="1800" dirty="0"/>
              <a:t>§ 138 zákona č. 561/2004 Sb., o předškolním, základním, středním, vyšším odborném a jiném vzdělávání (školský zákon), ve znění pozdějších předpisů</a:t>
            </a:r>
          </a:p>
          <a:p>
            <a:pPr lvl="1" algn="l">
              <a:buClr>
                <a:srgbClr val="FF0000"/>
              </a:buClr>
            </a:pPr>
            <a:endParaRPr lang="cs-CZ" altLang="cs-CZ" sz="1800" dirty="0"/>
          </a:p>
          <a:p>
            <a:pPr lvl="1" algn="l">
              <a:buClr>
                <a:srgbClr val="FF0000"/>
              </a:buClr>
            </a:pPr>
            <a:r>
              <a:rPr lang="cs-CZ" altLang="cs-CZ" sz="1800" dirty="0">
                <a:solidFill>
                  <a:srgbClr val="FF0000"/>
                </a:solidFill>
              </a:rPr>
              <a:t>22. 1. 2025 Schváleno Senátem,6. 2. 2025 podepsáno prezidentem…Sbírka zákonů, účinnost od 19. 2. </a:t>
            </a:r>
            <a:r>
              <a:rPr lang="cs-CZ" altLang="cs-CZ" sz="1800">
                <a:solidFill>
                  <a:srgbClr val="FF0000"/>
                </a:solidFill>
              </a:rPr>
              <a:t>2025!</a:t>
            </a:r>
            <a:endParaRPr lang="cs-CZ" altLang="cs-CZ" sz="1800" dirty="0">
              <a:solidFill>
                <a:srgbClr val="FF0000"/>
              </a:solidFill>
            </a:endParaRPr>
          </a:p>
          <a:p>
            <a:pPr lvl="1" algn="l">
              <a:buClr>
                <a:srgbClr val="FF0000"/>
              </a:buClr>
            </a:pPr>
            <a:endParaRPr lang="cs-CZ" altLang="cs-CZ" sz="1800" dirty="0"/>
          </a:p>
          <a:p>
            <a:pPr marL="342900" indent="-342900" algn="l">
              <a:buClr>
                <a:srgbClr val="FF0000"/>
              </a:buClr>
              <a:buFont typeface="Arial" panose="020B0604020202020204" pitchFamily="34" charset="0"/>
              <a:buChar char="•"/>
            </a:pPr>
            <a:endParaRPr lang="cs-CZ" altLang="cs-CZ" sz="18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946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2. Náklady školy, jejich členění a správné použití v praxi</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172819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Font typeface="Arial" charset="0"/>
              <a:buNone/>
            </a:pPr>
            <a:r>
              <a:rPr lang="cs-CZ" altLang="cs-CZ" sz="2400" b="1" dirty="0">
                <a:cs typeface="Times New Roman" pitchFamily="18" charset="0"/>
              </a:rPr>
              <a:t>Náklady školy (zřizované obcemi, kraji):</a:t>
            </a:r>
          </a:p>
          <a:p>
            <a:pPr algn="l">
              <a:buFont typeface="Arial" charset="0"/>
              <a:buNone/>
            </a:pPr>
            <a:endParaRPr lang="cs-CZ" altLang="cs-CZ" sz="2400" b="1" dirty="0">
              <a:cs typeface="Times New Roman" pitchFamily="18" charset="0"/>
            </a:endParaRPr>
          </a:p>
          <a:p>
            <a:pPr algn="l">
              <a:buFont typeface="Arial" charset="0"/>
              <a:buNone/>
            </a:pPr>
            <a:endParaRPr lang="cs-CZ" altLang="cs-CZ" sz="2400" b="1" dirty="0">
              <a:cs typeface="Times New Roman" pitchFamily="18" charset="0"/>
            </a:endParaRPr>
          </a:p>
          <a:p>
            <a:pPr>
              <a:defRPr/>
            </a:pPr>
            <a:r>
              <a:rPr lang="cs-CZ" sz="2400" b="1" u="sng" dirty="0"/>
              <a:t>Náklady celkem</a:t>
            </a:r>
          </a:p>
          <a:p>
            <a:pPr algn="l">
              <a:buFont typeface="Arial" charset="0"/>
              <a:buNone/>
            </a:pPr>
            <a:endParaRPr lang="cs-CZ" altLang="cs-CZ" sz="2400" dirty="0">
              <a:cs typeface="Times New Roman" pitchFamily="18" charset="0"/>
            </a:endParaRPr>
          </a:p>
          <a:p>
            <a:pPr marL="342900" indent="-342900" algn="l">
              <a:buClr>
                <a:srgbClr val="FF0000"/>
              </a:buClr>
              <a:buFont typeface="Arial" panose="020B0604020202020204" pitchFamily="34" charset="0"/>
              <a:buChar char="•"/>
            </a:pPr>
            <a:endParaRPr lang="cs-CZ" altLang="cs-CZ" sz="2400" dirty="0">
              <a:cs typeface="Times New Roman" pitchFamily="18" charset="0"/>
            </a:endParaRPr>
          </a:p>
        </p:txBody>
      </p:sp>
      <p:sp>
        <p:nvSpPr>
          <p:cNvPr id="6" name="TextBox 5"/>
          <p:cNvSpPr txBox="1"/>
          <p:nvPr/>
        </p:nvSpPr>
        <p:spPr>
          <a:xfrm>
            <a:off x="467544" y="3645024"/>
            <a:ext cx="3672408" cy="830997"/>
          </a:xfrm>
          <a:prstGeom prst="rect">
            <a:avLst/>
          </a:prstGeom>
          <a:noFill/>
        </p:spPr>
        <p:txBody>
          <a:bodyPr wrap="square" rtlCol="0">
            <a:spAutoFit/>
          </a:bodyPr>
          <a:lstStyle/>
          <a:p>
            <a:r>
              <a:rPr lang="cs-CZ" sz="2400" dirty="0">
                <a:solidFill>
                  <a:srgbClr val="002060"/>
                </a:solidFill>
              </a:rPr>
              <a:t>Investiční</a:t>
            </a:r>
          </a:p>
          <a:p>
            <a:r>
              <a:rPr lang="cs-CZ" sz="2400" dirty="0"/>
              <a:t>(zřizovatel)</a:t>
            </a:r>
          </a:p>
        </p:txBody>
      </p:sp>
      <p:sp>
        <p:nvSpPr>
          <p:cNvPr id="8" name="TextBox 7"/>
          <p:cNvSpPr txBox="1"/>
          <p:nvPr/>
        </p:nvSpPr>
        <p:spPr>
          <a:xfrm>
            <a:off x="4283968" y="3645024"/>
            <a:ext cx="4680520" cy="3046988"/>
          </a:xfrm>
          <a:prstGeom prst="rect">
            <a:avLst/>
          </a:prstGeom>
          <a:noFill/>
        </p:spPr>
        <p:txBody>
          <a:bodyPr wrap="square" rtlCol="0">
            <a:spAutoFit/>
          </a:bodyPr>
          <a:lstStyle/>
          <a:p>
            <a:r>
              <a:rPr lang="cs-CZ" sz="2400" dirty="0">
                <a:solidFill>
                  <a:srgbClr val="002060"/>
                </a:solidFill>
              </a:rPr>
              <a:t>Neinvestiční</a:t>
            </a:r>
            <a:r>
              <a:rPr lang="cs-CZ" sz="2400" dirty="0"/>
              <a:t> (běžné)</a:t>
            </a:r>
            <a:br>
              <a:rPr lang="cs-CZ" sz="2400" dirty="0"/>
            </a:br>
            <a:r>
              <a:rPr lang="cs-CZ" sz="2400" dirty="0"/>
              <a:t>	</a:t>
            </a:r>
          </a:p>
          <a:p>
            <a:pPr marL="342900" indent="-342900">
              <a:buFont typeface="Arial" panose="020B0604020202020204" pitchFamily="34" charset="0"/>
              <a:buChar char="•"/>
              <a:defRPr/>
            </a:pPr>
            <a:r>
              <a:rPr lang="cs-CZ" sz="2400" dirty="0">
                <a:solidFill>
                  <a:schemeClr val="accent6">
                    <a:lumMod val="50000"/>
                  </a:schemeClr>
                </a:solidFill>
              </a:rPr>
              <a:t>Provozní</a:t>
            </a:r>
            <a:br>
              <a:rPr lang="cs-CZ" sz="2400" dirty="0"/>
            </a:br>
            <a:r>
              <a:rPr lang="cs-CZ" sz="2400" dirty="0"/>
              <a:t>	(zřizovatel, vlastní výnosy)</a:t>
            </a:r>
          </a:p>
          <a:p>
            <a:pPr marL="342900" indent="-342900">
              <a:buFont typeface="Arial" panose="020B0604020202020204" pitchFamily="34" charset="0"/>
              <a:buChar char="•"/>
              <a:defRPr/>
            </a:pPr>
            <a:r>
              <a:rPr lang="cs-CZ" sz="2400" b="1" dirty="0">
                <a:solidFill>
                  <a:schemeClr val="accent6">
                    <a:lumMod val="50000"/>
                  </a:schemeClr>
                </a:solidFill>
              </a:rPr>
              <a:t>Přímé </a:t>
            </a:r>
            <a:r>
              <a:rPr lang="cs-CZ" sz="2400" dirty="0"/>
              <a:t>– předmětem reformy</a:t>
            </a:r>
            <a:br>
              <a:rPr lang="cs-CZ" sz="2400" b="1" dirty="0"/>
            </a:br>
            <a:r>
              <a:rPr lang="cs-CZ" sz="2400" b="1" dirty="0"/>
              <a:t>	</a:t>
            </a:r>
            <a:r>
              <a:rPr lang="cs-CZ" sz="2400" dirty="0"/>
              <a:t>(stát + </a:t>
            </a:r>
            <a:r>
              <a:rPr lang="cs-CZ" sz="2400" dirty="0">
                <a:solidFill>
                  <a:srgbClr val="FF0000"/>
                </a:solidFill>
              </a:rPr>
              <a:t>zřizovatel   		2026</a:t>
            </a:r>
            <a:r>
              <a:rPr lang="cs-CZ" sz="2400" dirty="0"/>
              <a:t>)</a:t>
            </a:r>
          </a:p>
          <a:p>
            <a:endParaRPr lang="cs-CZ" sz="2400" dirty="0"/>
          </a:p>
        </p:txBody>
      </p:sp>
    </p:spTree>
    <p:extLst>
      <p:ext uri="{BB962C8B-B14F-4D97-AF65-F5344CB8AC3E}">
        <p14:creationId xmlns:p14="http://schemas.microsoft.com/office/powerpoint/2010/main" val="21494863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1"/>
            <a:ext cx="8229600" cy="620687"/>
          </a:xfrm>
        </p:spPr>
        <p:txBody>
          <a:bodyPr/>
          <a:lstStyle/>
          <a:p>
            <a:pPr marL="0" indent="0" algn="ctr">
              <a:buNone/>
            </a:pPr>
            <a:r>
              <a:rPr lang="cs-CZ" sz="3200" dirty="0">
                <a:solidFill>
                  <a:schemeClr val="tx1"/>
                </a:solidFill>
                <a:effectLst/>
              </a:rPr>
              <a:t>Legislativa</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60</a:t>
            </a:fld>
            <a:endParaRPr lang="cs-CZ" sz="1200">
              <a:solidFill>
                <a:schemeClr val="tx1">
                  <a:tint val="75000"/>
                </a:schemeClr>
              </a:solidFill>
              <a:latin typeface="+mn-lt"/>
            </a:endParaRPr>
          </a:p>
        </p:txBody>
      </p:sp>
      <p:sp>
        <p:nvSpPr>
          <p:cNvPr id="4" name="Nadpis 1"/>
          <p:cNvSpPr txBox="1">
            <a:spLocks/>
          </p:cNvSpPr>
          <p:nvPr/>
        </p:nvSpPr>
        <p:spPr>
          <a:xfrm>
            <a:off x="467544" y="551856"/>
            <a:ext cx="8229600" cy="6306144"/>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dirty="0"/>
              <a:t>• 	</a:t>
            </a:r>
            <a:r>
              <a:rPr lang="cs-CZ" altLang="cs-CZ" sz="2400" b="1" dirty="0"/>
              <a:t>zákon č. 250/2000 Sb</a:t>
            </a:r>
            <a:r>
              <a:rPr lang="cs-CZ" altLang="cs-CZ" sz="2400" dirty="0"/>
              <a:t>., o rozpočtových pravidlech územních rozpočtů, ve znění pozdějších předpisů(</a:t>
            </a:r>
            <a:r>
              <a:rPr lang="pt-BR" altLang="cs-CZ" sz="2400" dirty="0"/>
              <a:t>§ 29, § 33, § 33b, § 34 a § 37</a:t>
            </a:r>
            <a:r>
              <a:rPr lang="cs-CZ" altLang="cs-CZ" sz="2400" dirty="0"/>
              <a:t>)</a:t>
            </a:r>
          </a:p>
          <a:p>
            <a:pPr algn="l">
              <a:buClr>
                <a:srgbClr val="FF0000"/>
              </a:buClr>
            </a:pPr>
            <a:r>
              <a:rPr lang="cs-CZ" altLang="cs-CZ" sz="2400" dirty="0"/>
              <a:t>•	vyhláška č. 84/2005 Sb., o nákladech na stravování a jejich úhradě v příspěvkových organizacích zřízených územními samosprávnými celky, ve znění pozdějších předpisů (případně ve vyhlášce č. 430/2001 Sb.),</a:t>
            </a:r>
          </a:p>
          <a:p>
            <a:pPr algn="l">
              <a:buClr>
                <a:srgbClr val="FF0000"/>
              </a:buClr>
            </a:pPr>
            <a:r>
              <a:rPr lang="cs-CZ" altLang="cs-CZ" sz="2400" dirty="0"/>
              <a:t>•	zákon č. 218/ 2000 Sb., o rozpočtových pravidlech a o změně některých souvisejících zákonů, ve znění pozdějších předpisů(§ 56, § 60, § 62, § 65, § 68, § 69),</a:t>
            </a:r>
          </a:p>
          <a:p>
            <a:pPr algn="l">
              <a:buClr>
                <a:srgbClr val="FF0000"/>
              </a:buClr>
            </a:pPr>
            <a:r>
              <a:rPr lang="cs-CZ" altLang="cs-CZ" sz="2400" dirty="0"/>
              <a:t>• 	zákon č. 561/2004 Sb., o předškolním, základním, středním, vyšším odborném a jiném vzdělávání, ve znění pozdějších předpisů (§</a:t>
            </a:r>
            <a:r>
              <a:rPr lang="cs-CZ" sz="2400" dirty="0"/>
              <a:t> 136, § 137, § 138)</a:t>
            </a:r>
            <a:r>
              <a:rPr lang="cs-CZ" altLang="cs-CZ" sz="2400" dirty="0"/>
              <a:t>,</a:t>
            </a:r>
          </a:p>
          <a:p>
            <a:pPr algn="l">
              <a:buClr>
                <a:srgbClr val="FF0000"/>
              </a:buClr>
            </a:pPr>
            <a:r>
              <a:rPr lang="cs-CZ" altLang="cs-CZ" sz="2400" dirty="0"/>
              <a:t>•	zákon č. 262/2006 Sb., zákoník práce, ve znění pozdějších předpisů</a:t>
            </a:r>
          </a:p>
          <a:p>
            <a:pPr algn="l">
              <a:buClr>
                <a:srgbClr val="FF0000"/>
              </a:buClr>
            </a:pPr>
            <a:r>
              <a:rPr lang="cs-CZ" altLang="cs-CZ" sz="2400" dirty="0"/>
              <a:t> •	zákon 586/1992 Sb., o daních z příjmů, ve znění pozdějších předpisů a další</a:t>
            </a:r>
            <a:endParaRPr lang="cs-CZ" altLang="cs-CZ" sz="2400" dirty="0">
              <a:latin typeface="+mj-lt"/>
              <a:ea typeface="+mj-ea"/>
              <a:cs typeface="+mj-cs"/>
            </a:endParaRP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17802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Tvorba FKSP (§33 z. 250/2000 Sb.)</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61</a:t>
            </a:fld>
            <a:endParaRPr lang="cs-CZ" sz="1200">
              <a:solidFill>
                <a:schemeClr val="tx1">
                  <a:tint val="75000"/>
                </a:schemeClr>
              </a:solidFill>
              <a:latin typeface="+mn-lt"/>
            </a:endParaRPr>
          </a:p>
        </p:txBody>
      </p:sp>
      <p:sp>
        <p:nvSpPr>
          <p:cNvPr id="4" name="Nadpis 1"/>
          <p:cNvSpPr txBox="1">
            <a:spLocks/>
          </p:cNvSpPr>
          <p:nvPr/>
        </p:nvSpPr>
        <p:spPr>
          <a:xfrm>
            <a:off x="46754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buClr>
                <a:srgbClr val="FF0000"/>
              </a:buClr>
            </a:pPr>
            <a:r>
              <a:rPr lang="cs-CZ" altLang="cs-CZ" sz="2400" dirty="0"/>
              <a:t>• 	</a:t>
            </a:r>
            <a:r>
              <a:rPr lang="cs-CZ" sz="2400" dirty="0"/>
              <a:t>je tvořen základním přídělem na vrub nákladů příspěvkové organizace </a:t>
            </a:r>
            <a:r>
              <a:rPr lang="cs-CZ" sz="2400" b="1" dirty="0"/>
              <a:t>ve výši 1 % </a:t>
            </a:r>
            <a:r>
              <a:rPr lang="cs-CZ" sz="2400" dirty="0"/>
              <a:t>z ročního objemu nákladů zúčtovaných na platy a náhrady platů, popřípadě na mzdy a náhrady mzdy a odměny za pracovní </a:t>
            </a:r>
          </a:p>
          <a:p>
            <a:pPr algn="l">
              <a:buClr>
                <a:srgbClr val="FF0000"/>
              </a:buClr>
            </a:pPr>
            <a:r>
              <a:rPr lang="cs-CZ" sz="2400" dirty="0"/>
              <a:t>pohotovost, na odměny a ostatní plnění za vykonávanou práci. </a:t>
            </a:r>
            <a:r>
              <a:rPr lang="cs-CZ" altLang="cs-CZ" sz="2400" b="1" dirty="0"/>
              <a:t>NE!!!</a:t>
            </a:r>
            <a:r>
              <a:rPr lang="cs-CZ" altLang="cs-CZ" sz="2400" dirty="0"/>
              <a:t>z dohody o provedení práce (</a:t>
            </a:r>
            <a:r>
              <a:rPr lang="cs-CZ" altLang="cs-CZ" sz="2400" b="1" dirty="0"/>
              <a:t>DPP</a:t>
            </a:r>
            <a:r>
              <a:rPr lang="cs-CZ" altLang="cs-CZ" sz="2400" dirty="0"/>
              <a:t>) a dohody o pracovní činnosti (</a:t>
            </a:r>
            <a:r>
              <a:rPr lang="cs-CZ" altLang="cs-CZ" sz="2400" b="1" dirty="0"/>
              <a:t>DPČ</a:t>
            </a:r>
            <a:r>
              <a:rPr lang="cs-CZ" altLang="cs-CZ" sz="2400" dirty="0"/>
              <a:t>),</a:t>
            </a:r>
          </a:p>
          <a:p>
            <a:pPr algn="l">
              <a:lnSpc>
                <a:spcPct val="107000"/>
              </a:lnSpc>
              <a:buClr>
                <a:srgbClr val="FF0000"/>
              </a:buClr>
            </a:pPr>
            <a:endParaRPr lang="cs-CZ" altLang="cs-CZ" sz="24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294940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Tvorba FKSP (§33 z. 250/2000 Sb.)</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62</a:t>
            </a:fld>
            <a:endParaRPr lang="cs-CZ" sz="1200">
              <a:solidFill>
                <a:schemeClr val="tx1">
                  <a:tint val="75000"/>
                </a:schemeClr>
              </a:solidFill>
              <a:latin typeface="+mn-lt"/>
            </a:endParaRPr>
          </a:p>
        </p:txBody>
      </p:sp>
      <p:sp>
        <p:nvSpPr>
          <p:cNvPr id="4" name="Nadpis 1"/>
          <p:cNvSpPr txBox="1">
            <a:spLocks/>
          </p:cNvSpPr>
          <p:nvPr/>
        </p:nvSpPr>
        <p:spPr>
          <a:xfrm>
            <a:off x="46754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buClr>
                <a:srgbClr val="FF0000"/>
              </a:buClr>
            </a:pPr>
            <a:r>
              <a:rPr lang="cs-CZ" altLang="cs-CZ" sz="2400" dirty="0"/>
              <a:t>• 	</a:t>
            </a:r>
            <a:r>
              <a:rPr lang="cs-CZ" sz="2400" dirty="0"/>
              <a:t>je naplňován </a:t>
            </a:r>
            <a:r>
              <a:rPr lang="cs-CZ" sz="2400" b="1" dirty="0"/>
              <a:t>zálohově z roční plánované výše </a:t>
            </a:r>
            <a:r>
              <a:rPr lang="cs-CZ" sz="2400" dirty="0"/>
              <a:t>v souladu s jeho schváleným rozpočtem. Vyúčtování skutečného základního přídělu se provede v rámci účetní závěrky ke dni, k jehož konci se sestavuje řádná </a:t>
            </a:r>
          </a:p>
          <a:p>
            <a:pPr algn="l">
              <a:lnSpc>
                <a:spcPct val="107000"/>
              </a:lnSpc>
              <a:buClr>
                <a:srgbClr val="FF0000"/>
              </a:buClr>
            </a:pPr>
            <a:r>
              <a:rPr lang="cs-CZ" sz="2400" dirty="0"/>
              <a:t>individuální účetní závěrka. </a:t>
            </a:r>
          </a:p>
          <a:p>
            <a:pPr algn="l">
              <a:lnSpc>
                <a:spcPct val="107000"/>
              </a:lnSpc>
              <a:buClr>
                <a:srgbClr val="FF0000"/>
              </a:buClr>
            </a:pPr>
            <a:r>
              <a:rPr lang="cs-CZ" altLang="cs-CZ" sz="2400" b="1" dirty="0"/>
              <a:t>Kromě výše uvedených zdrojů mohou být i následující </a:t>
            </a:r>
            <a:r>
              <a:rPr lang="cs-CZ" altLang="cs-CZ" sz="2400" dirty="0"/>
              <a:t>(odst. 4): </a:t>
            </a:r>
          </a:p>
          <a:p>
            <a:pPr algn="l">
              <a:lnSpc>
                <a:spcPct val="107000"/>
              </a:lnSpc>
              <a:buClr>
                <a:srgbClr val="FF0000"/>
              </a:buClr>
            </a:pPr>
            <a:r>
              <a:rPr lang="cs-CZ" altLang="cs-CZ" sz="2400" dirty="0"/>
              <a:t>• 	</a:t>
            </a:r>
            <a:r>
              <a:rPr lang="cs-CZ" sz="2400" dirty="0"/>
              <a:t>splátky zápůjček poskytnutých z FKSP,</a:t>
            </a:r>
          </a:p>
          <a:p>
            <a:pPr algn="l">
              <a:lnSpc>
                <a:spcPct val="107000"/>
              </a:lnSpc>
              <a:buClr>
                <a:srgbClr val="FF0000"/>
              </a:buClr>
            </a:pPr>
            <a:r>
              <a:rPr lang="cs-CZ" altLang="cs-CZ" sz="2400" dirty="0"/>
              <a:t>• 	</a:t>
            </a:r>
            <a:r>
              <a:rPr lang="cs-CZ" sz="2400" dirty="0"/>
              <a:t>náhrada škod a pojistná plnění od pojišťovny vztahující se k majetku pořízenému z fondu, </a:t>
            </a:r>
          </a:p>
          <a:p>
            <a:pPr algn="l">
              <a:lnSpc>
                <a:spcPct val="107000"/>
              </a:lnSpc>
              <a:buClr>
                <a:srgbClr val="FF0000"/>
              </a:buClr>
            </a:pPr>
            <a:r>
              <a:rPr lang="cs-CZ" altLang="cs-CZ" sz="2400" dirty="0"/>
              <a:t>• 	</a:t>
            </a:r>
            <a:r>
              <a:rPr lang="cs-CZ" sz="2400" dirty="0"/>
              <a:t>příjmy z pronájmu rekreačních a sportovních zařízení, na jejichž provoz p. o. přispívá z fondu,</a:t>
            </a:r>
          </a:p>
          <a:p>
            <a:pPr algn="l">
              <a:lnSpc>
                <a:spcPct val="107000"/>
              </a:lnSpc>
              <a:buClr>
                <a:srgbClr val="FF0000"/>
              </a:buClr>
            </a:pPr>
            <a:r>
              <a:rPr lang="cs-CZ" altLang="cs-CZ" sz="2400" dirty="0"/>
              <a:t>• 	</a:t>
            </a:r>
            <a:r>
              <a:rPr lang="cs-CZ" sz="2400" dirty="0"/>
              <a:t>peněžní dary poskytnuté do fondu kulturních </a:t>
            </a:r>
          </a:p>
          <a:p>
            <a:pPr algn="l">
              <a:lnSpc>
                <a:spcPct val="107000"/>
              </a:lnSpc>
              <a:buClr>
                <a:srgbClr val="FF0000"/>
              </a:buClr>
            </a:pPr>
            <a:r>
              <a:rPr lang="cs-CZ" sz="2400" dirty="0"/>
              <a:t>a sociálních potřeb.</a:t>
            </a:r>
          </a:p>
          <a:p>
            <a:pPr algn="l">
              <a:buClr>
                <a:srgbClr val="FF0000"/>
              </a:buClr>
            </a:pPr>
            <a:endParaRPr lang="cs-CZ" altLang="cs-CZ" sz="24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58492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1007963"/>
          </a:xfrm>
        </p:spPr>
        <p:txBody>
          <a:bodyPr/>
          <a:lstStyle/>
          <a:p>
            <a:pPr marL="0" indent="0" algn="ctr">
              <a:buNone/>
            </a:pPr>
            <a:r>
              <a:rPr lang="cs-CZ" sz="3200" dirty="0">
                <a:solidFill>
                  <a:schemeClr val="tx1"/>
                </a:solidFill>
                <a:effectLst/>
              </a:rPr>
              <a:t>Použití fondu (§33 z. 250/2000 Sb.)</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63</a:t>
            </a:fld>
            <a:endParaRPr lang="cs-CZ" sz="1200">
              <a:solidFill>
                <a:schemeClr val="tx1">
                  <a:tint val="75000"/>
                </a:schemeClr>
              </a:solidFill>
              <a:latin typeface="+mn-lt"/>
            </a:endParaRPr>
          </a:p>
        </p:txBody>
      </p:sp>
      <p:sp>
        <p:nvSpPr>
          <p:cNvPr id="4" name="Nadpis 1"/>
          <p:cNvSpPr txBox="1">
            <a:spLocks/>
          </p:cNvSpPr>
          <p:nvPr/>
        </p:nvSpPr>
        <p:spPr>
          <a:xfrm>
            <a:off x="467544"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buClr>
                <a:srgbClr val="FF0000"/>
              </a:buClr>
            </a:pPr>
            <a:r>
              <a:rPr lang="cs-CZ" altLang="cs-CZ" sz="2400" dirty="0"/>
              <a:t>• </a:t>
            </a:r>
            <a:r>
              <a:rPr lang="cs-CZ" sz="2400" dirty="0"/>
              <a:t>  	stanoví </a:t>
            </a:r>
            <a:r>
              <a:rPr lang="cs-CZ" sz="2400" b="1" dirty="0"/>
              <a:t>právní předpis, kolektivní smlouva, kolektivní dohoda </a:t>
            </a:r>
            <a:r>
              <a:rPr lang="cs-CZ" sz="2400" dirty="0"/>
              <a:t>nebo</a:t>
            </a:r>
            <a:r>
              <a:rPr lang="cs-CZ" sz="2400" b="1" dirty="0"/>
              <a:t> vnitřní předpis </a:t>
            </a:r>
            <a:r>
              <a:rPr lang="cs-CZ" sz="2400" dirty="0"/>
              <a:t>(odst. 5),</a:t>
            </a:r>
          </a:p>
          <a:p>
            <a:pPr algn="l">
              <a:lnSpc>
                <a:spcPct val="107000"/>
              </a:lnSpc>
              <a:buClr>
                <a:srgbClr val="FF0000"/>
              </a:buClr>
            </a:pPr>
            <a:r>
              <a:rPr lang="cs-CZ" altLang="cs-CZ" sz="2400" dirty="0"/>
              <a:t>• 	n</a:t>
            </a:r>
            <a:r>
              <a:rPr lang="cs-CZ" sz="2400" dirty="0"/>
              <a:t>a plnění z fondu kulturních a sociálních potřeb není právní nárok (odst. 6).</a:t>
            </a:r>
          </a:p>
          <a:p>
            <a:pPr algn="l">
              <a:buClr>
                <a:srgbClr val="FF0000"/>
              </a:buClr>
            </a:pPr>
            <a:r>
              <a:rPr lang="cs-CZ" altLang="cs-CZ" sz="2400" dirty="0"/>
              <a:t>• 	odborová organizace </a:t>
            </a:r>
            <a:r>
              <a:rPr lang="cs-CZ" altLang="cs-CZ" sz="2400" b="1" dirty="0"/>
              <a:t>neexistuje - </a:t>
            </a:r>
            <a:r>
              <a:rPr lang="cs-CZ" altLang="cs-CZ" sz="2400" dirty="0"/>
              <a:t>zaměstnavatel o fondu rozhoduje sám a vydá VP.</a:t>
            </a:r>
          </a:p>
          <a:p>
            <a:pPr algn="l">
              <a:buClr>
                <a:srgbClr val="FF0000"/>
              </a:buClr>
            </a:pPr>
            <a:endParaRPr lang="cs-CZ" altLang="cs-CZ" sz="24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594040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647923"/>
          </a:xfrm>
        </p:spPr>
        <p:txBody>
          <a:bodyPr/>
          <a:lstStyle/>
          <a:p>
            <a:pPr marL="0" indent="0" algn="ctr">
              <a:buNone/>
            </a:pPr>
            <a:r>
              <a:rPr lang="cs-CZ" sz="3200" dirty="0">
                <a:solidFill>
                  <a:schemeClr val="tx1"/>
                </a:solidFill>
                <a:effectLst/>
              </a:rPr>
              <a:t>Použití fondu-komu (§33 z. 250/2000 Sb.)</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64</a:t>
            </a:fld>
            <a:endParaRPr lang="cs-CZ" sz="1200">
              <a:solidFill>
                <a:schemeClr val="tx1">
                  <a:tint val="75000"/>
                </a:schemeClr>
              </a:solidFill>
              <a:latin typeface="+mn-lt"/>
            </a:endParaRPr>
          </a:p>
        </p:txBody>
      </p:sp>
      <p:sp>
        <p:nvSpPr>
          <p:cNvPr id="4" name="Nadpis 1"/>
          <p:cNvSpPr txBox="1">
            <a:spLocks/>
          </p:cNvSpPr>
          <p:nvPr/>
        </p:nvSpPr>
        <p:spPr>
          <a:xfrm>
            <a:off x="467544"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buClr>
                <a:srgbClr val="FF0000"/>
              </a:buClr>
            </a:pPr>
            <a:r>
              <a:rPr lang="cs-CZ" altLang="cs-CZ" sz="2400" dirty="0"/>
              <a:t>• 	je určen </a:t>
            </a:r>
            <a:r>
              <a:rPr lang="cs-CZ" altLang="cs-CZ" sz="2400" b="1" dirty="0"/>
              <a:t>zaměstnancům v pracovním poměru </a:t>
            </a:r>
          </a:p>
          <a:p>
            <a:pPr algn="l">
              <a:buClr>
                <a:srgbClr val="FF0000"/>
              </a:buClr>
            </a:pPr>
            <a:r>
              <a:rPr lang="cs-CZ" altLang="cs-CZ" sz="2400" dirty="0"/>
              <a:t>k příspěvkové organizaci, žákům středních odborných učilišť a učilišť, interním vědeckým aspirantům, </a:t>
            </a:r>
            <a:r>
              <a:rPr lang="cs-CZ" altLang="cs-CZ" sz="2400" b="1" dirty="0"/>
              <a:t>důchodcům</a:t>
            </a:r>
            <a:r>
              <a:rPr lang="cs-CZ" altLang="cs-CZ" sz="2400" dirty="0"/>
              <a:t>, kteří při prvém odchodu do starobního důchodu nebo invalidního důchodu pro invaliditu třetího stupně pracovali u příspěvkové organizace, případně </a:t>
            </a:r>
            <a:r>
              <a:rPr lang="cs-CZ" altLang="cs-CZ" sz="2400" b="1" dirty="0"/>
              <a:t>rodinným příslušníkům zaměstnanců </a:t>
            </a:r>
            <a:r>
              <a:rPr lang="cs-CZ" altLang="cs-CZ" sz="2400" dirty="0"/>
              <a:t>a jiným fyzickým nebo i právnickým osobám </a:t>
            </a:r>
            <a:r>
              <a:rPr lang="cs-CZ" sz="2400" dirty="0"/>
              <a:t>(odst. 3)</a:t>
            </a:r>
            <a:r>
              <a:rPr lang="cs-CZ" altLang="cs-CZ" sz="2400" dirty="0"/>
              <a:t>. </a:t>
            </a:r>
            <a:endParaRPr lang="cs-CZ" altLang="cs-CZ" sz="2400" dirty="0">
              <a:sym typeface="Wingdings" panose="05000000000000000000" pitchFamily="2" charset="2"/>
            </a:endParaRPr>
          </a:p>
          <a:p>
            <a:pPr algn="l">
              <a:buClr>
                <a:srgbClr val="FF0000"/>
              </a:buClr>
            </a:pPr>
            <a:r>
              <a:rPr lang="cs-CZ" altLang="cs-CZ" sz="2400" dirty="0"/>
              <a:t>• 	osobní působnost je obecně </a:t>
            </a:r>
            <a:r>
              <a:rPr lang="cs-CZ" altLang="cs-CZ" sz="2400" b="1" dirty="0"/>
              <a:t>upravena volněji, </a:t>
            </a:r>
            <a:endParaRPr lang="cs-CZ" altLang="cs-CZ" sz="2400" dirty="0"/>
          </a:p>
          <a:p>
            <a:pPr algn="l">
              <a:buClr>
                <a:srgbClr val="FF0000"/>
              </a:buClr>
            </a:pPr>
            <a:r>
              <a:rPr lang="cs-CZ" altLang="cs-CZ" sz="2400" dirty="0"/>
              <a:t>• 	naplnění smyslu a účelu fondu - především zaměstnanci (včetně bývalých zaměstnanců – důchodců), popř. jejich rodinní příslušníci. Jde-li o okolnost hodnou zvláštního zřetele, může příspěvek poskytnout také jiným FO, PO.</a:t>
            </a:r>
          </a:p>
          <a:p>
            <a:pPr algn="l">
              <a:buClr>
                <a:srgbClr val="FF0000"/>
              </a:buClr>
            </a:pPr>
            <a:r>
              <a:rPr lang="cs-CZ" altLang="cs-CZ" sz="2400" dirty="0"/>
              <a:t>• 	nutno vydefinovat okruhu osob a plnění</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93643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rPr>
              <a:t>Hospodaření s fondem</a:t>
            </a:r>
            <a:br>
              <a:rPr lang="cs-CZ" sz="3200" dirty="0">
                <a:solidFill>
                  <a:schemeClr val="tx1"/>
                </a:solidFill>
                <a:effectLst/>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65</a:t>
            </a:fld>
            <a:endParaRPr lang="cs-CZ" sz="1200">
              <a:solidFill>
                <a:schemeClr val="tx1">
                  <a:tint val="75000"/>
                </a:schemeClr>
              </a:solidFill>
              <a:latin typeface="+mn-lt"/>
            </a:endParaRPr>
          </a:p>
        </p:txBody>
      </p:sp>
      <p:sp>
        <p:nvSpPr>
          <p:cNvPr id="4" name="Nadpis 1"/>
          <p:cNvSpPr txBox="1">
            <a:spLocks/>
          </p:cNvSpPr>
          <p:nvPr/>
        </p:nvSpPr>
        <p:spPr>
          <a:xfrm>
            <a:off x="457200"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buClr>
                <a:srgbClr val="FF0000"/>
              </a:buClr>
            </a:pPr>
            <a:r>
              <a:rPr lang="cs-CZ" altLang="cs-CZ" sz="2400" dirty="0"/>
              <a:t>• </a:t>
            </a:r>
            <a:r>
              <a:rPr lang="cs-CZ" sz="2400" dirty="0"/>
              <a:t>  	 požadavky hospodaření </a:t>
            </a:r>
            <a:r>
              <a:rPr lang="cs-CZ" sz="2400" b="1" dirty="0"/>
              <a:t>byly dříve </a:t>
            </a:r>
            <a:r>
              <a:rPr lang="cs-CZ" sz="2400" dirty="0"/>
              <a:t>obsažené ve vyhlášce (zejména </a:t>
            </a:r>
            <a:r>
              <a:rPr lang="cs-CZ" sz="2400" b="1" dirty="0"/>
              <a:t>§ 3 vyhlášky o FKSP</a:t>
            </a:r>
            <a:r>
              <a:rPr lang="cs-CZ" sz="2400" dirty="0"/>
              <a:t>), nyní veškerá pravidla mimo zákonnou úpravu, </a:t>
            </a:r>
            <a:r>
              <a:rPr lang="cs-CZ" sz="2400" b="1" dirty="0"/>
              <a:t>týkající se hospodaření </a:t>
            </a:r>
            <a:r>
              <a:rPr lang="cs-CZ" sz="2400" dirty="0"/>
              <a:t>a použití FKSP si je možno stanovit </a:t>
            </a:r>
            <a:r>
              <a:rPr lang="cs-CZ" sz="2400" b="1" dirty="0"/>
              <a:t>v kolektivní </a:t>
            </a:r>
          </a:p>
          <a:p>
            <a:pPr algn="l">
              <a:lnSpc>
                <a:spcPct val="107000"/>
              </a:lnSpc>
              <a:buClr>
                <a:srgbClr val="FF0000"/>
              </a:buClr>
            </a:pPr>
            <a:r>
              <a:rPr lang="cs-CZ" sz="2400" b="1" dirty="0"/>
              <a:t>smlouvě (dohodě) </a:t>
            </a:r>
            <a:r>
              <a:rPr lang="cs-CZ" sz="2400" dirty="0"/>
              <a:t>nebo </a:t>
            </a:r>
            <a:r>
              <a:rPr lang="cs-CZ" sz="2400" b="1" dirty="0"/>
              <a:t>upravit vnitřním předpisem</a:t>
            </a:r>
            <a:r>
              <a:rPr lang="cs-CZ" sz="2400" dirty="0"/>
              <a:t>.</a:t>
            </a:r>
          </a:p>
          <a:p>
            <a:pPr algn="l">
              <a:lnSpc>
                <a:spcPct val="107000"/>
              </a:lnSpc>
              <a:buClr>
                <a:srgbClr val="FF0000"/>
              </a:buClr>
            </a:pPr>
            <a:r>
              <a:rPr lang="cs-CZ" sz="2400" dirty="0"/>
              <a:t>Např. </a:t>
            </a:r>
          </a:p>
          <a:p>
            <a:pPr algn="l">
              <a:lnSpc>
                <a:spcPct val="107000"/>
              </a:lnSpc>
              <a:buClr>
                <a:srgbClr val="FF0000"/>
              </a:buClr>
            </a:pPr>
            <a:r>
              <a:rPr lang="cs-CZ" sz="2400" dirty="0"/>
              <a:t>	- již tedy organizace nejsou povinny např. plnění zcela uhradit,</a:t>
            </a:r>
          </a:p>
          <a:p>
            <a:pPr algn="l">
              <a:lnSpc>
                <a:spcPct val="107000"/>
              </a:lnSpc>
              <a:buClr>
                <a:srgbClr val="FF0000"/>
              </a:buClr>
            </a:pPr>
            <a:r>
              <a:rPr lang="cs-CZ" sz="2400" dirty="0"/>
              <a:t>	- zákon explicitně nezmiňuje zřízení samostatného účtu pro správu FKSP, ale lze to doporučit,</a:t>
            </a:r>
          </a:p>
          <a:p>
            <a:pPr algn="l">
              <a:lnSpc>
                <a:spcPct val="107000"/>
              </a:lnSpc>
              <a:buClr>
                <a:srgbClr val="FF0000"/>
              </a:buClr>
            </a:pPr>
            <a:r>
              <a:rPr lang="cs-CZ" sz="2400" dirty="0"/>
              <a:t>	- lze aplikovat pravidla z bývalé vyhlášky, měla by se tedy promítnout ve vnitřním předpisu.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379167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rPr>
              <a:t>Hospodaření s fondem</a:t>
            </a:r>
            <a:br>
              <a:rPr lang="cs-CZ" sz="3200" dirty="0">
                <a:solidFill>
                  <a:schemeClr val="tx1"/>
                </a:solidFill>
                <a:effectLst/>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66</a:t>
            </a:fld>
            <a:endParaRPr lang="cs-CZ" sz="1200">
              <a:solidFill>
                <a:schemeClr val="tx1">
                  <a:tint val="75000"/>
                </a:schemeClr>
              </a:solidFill>
              <a:latin typeface="+mn-lt"/>
            </a:endParaRPr>
          </a:p>
        </p:txBody>
      </p:sp>
      <p:sp>
        <p:nvSpPr>
          <p:cNvPr id="4" name="Nadpis 1"/>
          <p:cNvSpPr txBox="1">
            <a:spLocks/>
          </p:cNvSpPr>
          <p:nvPr/>
        </p:nvSpPr>
        <p:spPr>
          <a:xfrm>
            <a:off x="457200"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buClr>
                <a:srgbClr val="FF0000"/>
              </a:buClr>
            </a:pPr>
            <a:r>
              <a:rPr lang="cs-CZ" altLang="cs-CZ" sz="2400" dirty="0"/>
              <a:t>• </a:t>
            </a:r>
            <a:r>
              <a:rPr lang="cs-CZ" sz="2400" dirty="0"/>
              <a:t>  	 současná úprava klade zvýšené nároky co do </a:t>
            </a:r>
            <a:r>
              <a:rPr lang="cs-CZ" sz="2400" b="1" dirty="0"/>
              <a:t>znalosti relevantních právních předpisů</a:t>
            </a:r>
            <a:r>
              <a:rPr lang="cs-CZ" sz="2400" dirty="0"/>
              <a:t>, a to:</a:t>
            </a:r>
          </a:p>
          <a:p>
            <a:pPr algn="l">
              <a:lnSpc>
                <a:spcPct val="107000"/>
              </a:lnSpc>
              <a:buClr>
                <a:srgbClr val="FF0000"/>
              </a:buClr>
            </a:pPr>
            <a:r>
              <a:rPr lang="cs-CZ" sz="2400" dirty="0"/>
              <a:t>	- právní předpisy upravující činnost jednotlivých typů subjektů (např. 250/2000 Sb.) </a:t>
            </a:r>
          </a:p>
          <a:p>
            <a:pPr algn="l">
              <a:lnSpc>
                <a:spcPct val="107000"/>
              </a:lnSpc>
              <a:buClr>
                <a:srgbClr val="FF0000"/>
              </a:buClr>
            </a:pPr>
            <a:r>
              <a:rPr lang="cs-CZ" sz="2400" dirty="0"/>
              <a:t>	- zákon o daních z příjmů a právní předpisy 	upravujících jednotlivé produkty spoření na stáří a 	další…</a:t>
            </a:r>
            <a:endParaRPr lang="cs-CZ" altLang="cs-CZ" sz="24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3532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rPr>
              <a:t>Hospodaření s fondem</a:t>
            </a:r>
            <a:br>
              <a:rPr lang="cs-CZ" sz="3200" dirty="0">
                <a:solidFill>
                  <a:schemeClr val="tx1"/>
                </a:solidFill>
                <a:effectLst/>
              </a:rPr>
            </a:b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67</a:t>
            </a:fld>
            <a:endParaRPr lang="cs-CZ" sz="1200">
              <a:solidFill>
                <a:schemeClr val="tx1">
                  <a:tint val="75000"/>
                </a:schemeClr>
              </a:solidFill>
              <a:latin typeface="+mn-lt"/>
            </a:endParaRPr>
          </a:p>
        </p:txBody>
      </p:sp>
      <p:sp>
        <p:nvSpPr>
          <p:cNvPr id="4" name="Nadpis 1"/>
          <p:cNvSpPr txBox="1">
            <a:spLocks/>
          </p:cNvSpPr>
          <p:nvPr/>
        </p:nvSpPr>
        <p:spPr>
          <a:xfrm>
            <a:off x="459424"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lnSpc>
                <a:spcPct val="107000"/>
              </a:lnSpc>
              <a:buClr>
                <a:srgbClr val="FF0000"/>
              </a:buClr>
            </a:pPr>
            <a:r>
              <a:rPr lang="cs-CZ" altLang="cs-CZ" sz="2400" dirty="0"/>
              <a:t>• </a:t>
            </a:r>
            <a:r>
              <a:rPr lang="cs-CZ" sz="2400" dirty="0"/>
              <a:t>  	stále je </a:t>
            </a:r>
            <a:r>
              <a:rPr lang="cs-CZ" sz="2400" b="1" dirty="0"/>
              <a:t>povinnost</a:t>
            </a:r>
            <a:r>
              <a:rPr lang="cs-CZ" sz="2400" dirty="0"/>
              <a:t> vytvořit zásady(pravidla čerpání) nebo jakýkoliv jiný vhodný vnitřní předpis, který bude </a:t>
            </a:r>
            <a:r>
              <a:rPr lang="cs-CZ" sz="2400" b="1" dirty="0"/>
              <a:t>transparentně upravovat hospodaření </a:t>
            </a:r>
            <a:r>
              <a:rPr lang="cs-CZ" sz="2400" dirty="0"/>
              <a:t>a </a:t>
            </a:r>
            <a:r>
              <a:rPr lang="cs-CZ" sz="2400" b="1" dirty="0"/>
              <a:t>podmínky čerpání příspěvku </a:t>
            </a:r>
            <a:r>
              <a:rPr lang="cs-CZ" sz="2400" dirty="0"/>
              <a:t>z FKSP v souladu s legislativou. Např. jako:</a:t>
            </a:r>
          </a:p>
          <a:p>
            <a:pPr algn="l">
              <a:lnSpc>
                <a:spcPct val="107000"/>
              </a:lnSpc>
              <a:buClr>
                <a:srgbClr val="FF0000"/>
              </a:buClr>
            </a:pPr>
            <a:r>
              <a:rPr lang="cs-CZ" sz="2400" dirty="0"/>
              <a:t>	-  součástí kolektivní smlouvy, kolektivní </a:t>
            </a:r>
          </a:p>
          <a:p>
            <a:pPr algn="l">
              <a:lnSpc>
                <a:spcPct val="107000"/>
              </a:lnSpc>
              <a:buClr>
                <a:srgbClr val="FF0000"/>
              </a:buClr>
            </a:pPr>
            <a:r>
              <a:rPr lang="cs-CZ" sz="2400" dirty="0"/>
              <a:t>dohody, ale může se jednat také o samostatný vnitřní předpis. </a:t>
            </a:r>
          </a:p>
          <a:p>
            <a:pPr algn="l">
              <a:lnSpc>
                <a:spcPct val="107000"/>
              </a:lnSpc>
              <a:buClr>
                <a:srgbClr val="FF0000"/>
              </a:buClr>
            </a:pPr>
            <a:r>
              <a:rPr lang="cs-CZ" altLang="cs-CZ" sz="2400" dirty="0"/>
              <a:t>• </a:t>
            </a:r>
            <a:r>
              <a:rPr lang="cs-CZ" sz="2400" dirty="0"/>
              <a:t>  	!!! Stále platí </a:t>
            </a:r>
            <a:r>
              <a:rPr lang="cs-CZ" sz="2400" b="1" dirty="0"/>
              <a:t>pravomoc odborové organizace spolurozhodovat</a:t>
            </a:r>
            <a:r>
              <a:rPr lang="cs-CZ" sz="2400" dirty="0"/>
              <a:t> ve smyslu § 225 ZP.</a:t>
            </a:r>
          </a:p>
          <a:p>
            <a:pPr algn="l">
              <a:lnSpc>
                <a:spcPct val="107000"/>
              </a:lnSpc>
              <a:buClr>
                <a:srgbClr val="FF0000"/>
              </a:buClr>
            </a:pPr>
            <a:r>
              <a:rPr lang="cs-CZ" sz="2400" dirty="0"/>
              <a:t>	- jedná se o obdobu dosavadní právní úpravy, nejde o věcný posun,</a:t>
            </a:r>
          </a:p>
          <a:p>
            <a:pPr algn="l">
              <a:lnSpc>
                <a:spcPct val="107000"/>
              </a:lnSpc>
              <a:buClr>
                <a:srgbClr val="FF0000"/>
              </a:buClr>
            </a:pPr>
            <a:r>
              <a:rPr lang="cs-CZ" sz="2400" dirty="0"/>
              <a:t>	- </a:t>
            </a:r>
            <a:r>
              <a:rPr lang="cs-CZ" altLang="cs-CZ" sz="2400" b="1" dirty="0"/>
              <a:t>spolurozhodování</a:t>
            </a:r>
            <a:r>
              <a:rPr lang="cs-CZ" altLang="cs-CZ" sz="2400" dirty="0"/>
              <a:t> - společně se zaměstnavatelem 	 stanovuje  výši a způsob čerpání fondu v souladu 	s legislativním rámcem.</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724857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Užití fondu</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68</a:t>
            </a:fld>
            <a:endParaRPr lang="cs-CZ" sz="1200">
              <a:solidFill>
                <a:schemeClr val="tx1">
                  <a:tint val="75000"/>
                </a:schemeClr>
              </a:solidFill>
              <a:latin typeface="+mn-lt"/>
            </a:endParaRPr>
          </a:p>
        </p:txBody>
      </p:sp>
      <p:sp>
        <p:nvSpPr>
          <p:cNvPr id="4" name="Nadpis 1"/>
          <p:cNvSpPr txBox="1">
            <a:spLocks/>
          </p:cNvSpPr>
          <p:nvPr/>
        </p:nvSpPr>
        <p:spPr>
          <a:xfrm>
            <a:off x="45942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dirty="0"/>
              <a:t>• 	zcela dle vlastního uvážení, resp. dle vymezení ve vnitřním předpisu,</a:t>
            </a:r>
          </a:p>
          <a:p>
            <a:pPr algn="l">
              <a:buClr>
                <a:srgbClr val="FF0000"/>
              </a:buClr>
            </a:pPr>
            <a:r>
              <a:rPr lang="cs-CZ" altLang="cs-CZ" sz="2400" dirty="0"/>
              <a:t>• 	např. na rekreace, stravování, kulturu, sport, zdravotní péči, poskytovat sociální zápůjčky či výpomoci, produkty spoření na stáří</a:t>
            </a:r>
          </a:p>
          <a:p>
            <a:pPr algn="l">
              <a:buClr>
                <a:srgbClr val="FF0000"/>
              </a:buClr>
            </a:pPr>
            <a:r>
              <a:rPr lang="cs-CZ" altLang="cs-CZ" sz="2400" dirty="0"/>
              <a:t>• 	komu a v jaké výši je také na rozhodnutí organizace, </a:t>
            </a:r>
          </a:p>
          <a:p>
            <a:pPr algn="l">
              <a:buClr>
                <a:srgbClr val="FF0000"/>
              </a:buClr>
            </a:pPr>
            <a:r>
              <a:rPr lang="cs-CZ" altLang="cs-CZ" sz="2400" dirty="0"/>
              <a:t>• 	musí být naplněn smysl a účel fondu (primárně zaměstnance, případně dalších osob),</a:t>
            </a:r>
          </a:p>
          <a:p>
            <a:pPr algn="l">
              <a:buClr>
                <a:srgbClr val="FF0000"/>
              </a:buClr>
            </a:pPr>
            <a:r>
              <a:rPr lang="cs-CZ" altLang="cs-CZ" sz="2400" dirty="0"/>
              <a:t>• 	je možné brát v potaz i novou právní úpravu zákona o daních z příjmů.</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52258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Produkty na stáří</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69</a:t>
            </a:fld>
            <a:endParaRPr lang="cs-CZ" sz="1200">
              <a:solidFill>
                <a:schemeClr val="tx1">
                  <a:tint val="75000"/>
                </a:schemeClr>
              </a:solidFill>
              <a:latin typeface="+mn-lt"/>
            </a:endParaRPr>
          </a:p>
        </p:txBody>
      </p:sp>
      <p:sp>
        <p:nvSpPr>
          <p:cNvPr id="4" name="Nadpis 1"/>
          <p:cNvSpPr txBox="1">
            <a:spLocks/>
          </p:cNvSpPr>
          <p:nvPr/>
        </p:nvSpPr>
        <p:spPr>
          <a:xfrm>
            <a:off x="457200"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dirty="0"/>
              <a:t> </a:t>
            </a:r>
            <a:r>
              <a:rPr lang="cs-CZ" altLang="cs-CZ" sz="2400" b="1" dirty="0"/>
              <a:t>Vymezení produktů spoření na stáří</a:t>
            </a:r>
            <a:r>
              <a:rPr lang="cs-CZ" sz="2400" b="1" dirty="0"/>
              <a:t>  </a:t>
            </a:r>
            <a:r>
              <a:rPr lang="cs-CZ" sz="2400" dirty="0"/>
              <a:t>	</a:t>
            </a:r>
          </a:p>
          <a:p>
            <a:pPr algn="l">
              <a:buClr>
                <a:srgbClr val="FF0000"/>
              </a:buClr>
            </a:pPr>
            <a:r>
              <a:rPr lang="cs-CZ" altLang="cs-CZ" sz="2400" dirty="0"/>
              <a:t> • </a:t>
            </a:r>
            <a:r>
              <a:rPr lang="cs-CZ" sz="2400" dirty="0"/>
              <a:t>  	p</a:t>
            </a:r>
            <a:r>
              <a:rPr lang="cs-CZ" altLang="cs-CZ" sz="2400" dirty="0"/>
              <a:t>ojem je</a:t>
            </a:r>
            <a:r>
              <a:rPr lang="cs-CZ" altLang="cs-CZ" sz="2400" b="1" dirty="0"/>
              <a:t> nově </a:t>
            </a:r>
            <a:r>
              <a:rPr lang="cs-CZ" altLang="cs-CZ" sz="2400" dirty="0"/>
              <a:t>normován v rámci novely zákona o daních z příjmů, která je součástí návrhu zákona, kterým se mění některé zákony v souvislosti s rozvojem finančního trhu a s podporou zajištění na stáří:</a:t>
            </a:r>
          </a:p>
          <a:p>
            <a:pPr algn="l">
              <a:buClr>
                <a:srgbClr val="FF0000"/>
              </a:buClr>
            </a:pPr>
            <a:r>
              <a:rPr lang="cs-CZ" altLang="cs-CZ" sz="2400" dirty="0"/>
              <a:t>	</a:t>
            </a:r>
            <a:r>
              <a:rPr lang="cs-CZ" altLang="cs-CZ" sz="2000" dirty="0"/>
              <a:t>-Ustanovení § 6 odst. 9, které obsahuje mimo jiné osvobození pro „příjem v podobě příspěvku uhrazeného zaměstnavatelem na daňově podporované produkty spoření na stáří jeho zaměstnance nebo na daňově podporované pojištění dlouhodobé péče, jehož pojistníkem je jeho zaměstnanec, do úhrnné výše</a:t>
            </a:r>
            <a:r>
              <a:rPr lang="cs-CZ" altLang="cs-CZ" sz="2000" b="1" dirty="0"/>
              <a:t> 50 000 Kč </a:t>
            </a:r>
            <a:r>
              <a:rPr lang="cs-CZ" altLang="cs-CZ" sz="2000" dirty="0"/>
              <a:t>ročně.“</a:t>
            </a:r>
          </a:p>
          <a:p>
            <a:pPr algn="l">
              <a:buClr>
                <a:srgbClr val="FF0000"/>
              </a:buClr>
            </a:pPr>
            <a:r>
              <a:rPr lang="cs-CZ" altLang="cs-CZ" sz="2000" dirty="0"/>
              <a:t>	- Ustanovení § 15a obsahuje vymezení </a:t>
            </a:r>
            <a:r>
              <a:rPr lang="cs-CZ" altLang="cs-CZ" sz="2000" b="1" dirty="0"/>
              <a:t>produktů na stáří </a:t>
            </a:r>
            <a:r>
              <a:rPr lang="cs-CZ" altLang="cs-CZ" sz="2000" dirty="0"/>
              <a:t>spolu s dalšími definicemi těchto produktů. </a:t>
            </a:r>
          </a:p>
          <a:p>
            <a:pPr algn="l">
              <a:buClr>
                <a:srgbClr val="FF0000"/>
              </a:buClr>
            </a:pPr>
            <a:r>
              <a:rPr lang="cs-CZ" altLang="cs-CZ" sz="2000" dirty="0"/>
              <a:t>	- Ustanovení § 15b obsahuje vymezení podmínek, za kterých je produkt spoření na stáří podporován.</a:t>
            </a:r>
          </a:p>
          <a:p>
            <a:pPr algn="l">
              <a:buClr>
                <a:srgbClr val="FF0000"/>
              </a:buClr>
            </a:pPr>
            <a:endParaRPr lang="cs-CZ" altLang="cs-CZ" sz="16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87137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2. Náklady školy, jejich členění a správné použití v praxi</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Font typeface="Arial" charset="0"/>
              <a:buNone/>
            </a:pPr>
            <a:r>
              <a:rPr lang="cs-CZ" altLang="cs-CZ" sz="2400" b="1" dirty="0">
                <a:cs typeface="Times New Roman" pitchFamily="18" charset="0"/>
              </a:rPr>
              <a:t>Přímé náklady:</a:t>
            </a:r>
          </a:p>
          <a:p>
            <a:pPr marL="342900" indent="-342900" algn="l">
              <a:buClr>
                <a:srgbClr val="FF0000"/>
              </a:buClr>
              <a:buFont typeface="Arial" panose="020B0604020202020204" pitchFamily="34" charset="0"/>
              <a:buChar char="•"/>
            </a:pPr>
            <a:r>
              <a:rPr lang="cs-CZ" altLang="cs-CZ" sz="2400" dirty="0">
                <a:cs typeface="Times New Roman" pitchFamily="18" charset="0"/>
              </a:rPr>
              <a:t>jsou vymezeny školským zákonem;</a:t>
            </a:r>
          </a:p>
          <a:p>
            <a:pPr marL="342900" indent="-342900" algn="l">
              <a:buClr>
                <a:srgbClr val="FF0000"/>
              </a:buClr>
              <a:buFont typeface="Arial" panose="020B0604020202020204" pitchFamily="34" charset="0"/>
              <a:buChar char="•"/>
            </a:pPr>
            <a:r>
              <a:rPr lang="cs-CZ" altLang="cs-CZ" sz="2400" dirty="0">
                <a:cs typeface="Times New Roman" pitchFamily="18" charset="0"/>
              </a:rPr>
              <a:t>hradí je stát, </a:t>
            </a:r>
            <a:r>
              <a:rPr lang="cs-CZ" altLang="cs-CZ" sz="2400" dirty="0">
                <a:solidFill>
                  <a:srgbClr val="FF0000"/>
                </a:solidFill>
                <a:cs typeface="Times New Roman" pitchFamily="18" charset="0"/>
              </a:rPr>
              <a:t>NP a ONIV zřizovatel (1. 1. 2026);</a:t>
            </a:r>
          </a:p>
          <a:p>
            <a:pPr marL="342900" indent="-342900" algn="l">
              <a:buClr>
                <a:srgbClr val="FF0000"/>
              </a:buClr>
              <a:buFont typeface="Arial" panose="020B0604020202020204" pitchFamily="34" charset="0"/>
              <a:buChar char="•"/>
            </a:pPr>
            <a:r>
              <a:rPr lang="cs-CZ" altLang="cs-CZ" sz="2400" dirty="0">
                <a:cs typeface="Times New Roman" pitchFamily="18" charset="0"/>
              </a:rPr>
              <a:t>musí být využity v příslušném kalendářním roce.</a:t>
            </a:r>
          </a:p>
          <a:p>
            <a:pPr algn="l">
              <a:buFont typeface="Arial" charset="0"/>
              <a:buNone/>
            </a:pPr>
            <a:endParaRPr lang="cs-CZ" altLang="cs-CZ" sz="2400" dirty="0">
              <a:cs typeface="Times New Roman" pitchFamily="18" charset="0"/>
            </a:endParaRPr>
          </a:p>
          <a:p>
            <a:pPr marL="342900" indent="-342900" algn="l">
              <a:buClr>
                <a:srgbClr val="FF0000"/>
              </a:buClr>
              <a:buFont typeface="Arial" panose="020B0604020202020204" pitchFamily="34" charset="0"/>
              <a:buChar char="•"/>
            </a:pPr>
            <a:endParaRPr lang="cs-CZ" altLang="cs-CZ" sz="2400" dirty="0">
              <a:cs typeface="Times New Roman" pitchFamily="18" charset="0"/>
            </a:endParaRPr>
          </a:p>
        </p:txBody>
      </p:sp>
    </p:spTree>
    <p:extLst>
      <p:ext uri="{BB962C8B-B14F-4D97-AF65-F5344CB8AC3E}">
        <p14:creationId xmlns:p14="http://schemas.microsoft.com/office/powerpoint/2010/main" val="10743028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altLang="cs-CZ" sz="3200" dirty="0">
                <a:effectLst/>
              </a:rPr>
              <a:t>Produkty na stáří</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70</a:t>
            </a:fld>
            <a:endParaRPr lang="cs-CZ" sz="1200">
              <a:solidFill>
                <a:schemeClr val="tx1">
                  <a:tint val="75000"/>
                </a:schemeClr>
              </a:solidFill>
              <a:latin typeface="+mn-lt"/>
            </a:endParaRPr>
          </a:p>
        </p:txBody>
      </p:sp>
      <p:sp>
        <p:nvSpPr>
          <p:cNvPr id="4" name="Nadpis 1"/>
          <p:cNvSpPr txBox="1">
            <a:spLocks/>
          </p:cNvSpPr>
          <p:nvPr/>
        </p:nvSpPr>
        <p:spPr>
          <a:xfrm>
            <a:off x="457200"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dirty="0"/>
              <a:t>• </a:t>
            </a:r>
            <a:r>
              <a:rPr lang="cs-CZ" altLang="cs-CZ" sz="2400" b="1" dirty="0"/>
              <a:t>penzijní připojištění se státním příspěvkem podle zákona upravujícího penzijní připojištění se státním příspěvkem</a:t>
            </a:r>
            <a:r>
              <a:rPr lang="cs-CZ" altLang="cs-CZ" sz="2400" dirty="0"/>
              <a:t> </a:t>
            </a:r>
            <a:r>
              <a:rPr lang="cs-CZ" altLang="cs-CZ" sz="1600" dirty="0"/>
              <a:t>(upraveno zákonem č. 42/1994 Sb., o penzijním připojištění se státním příspěvkem a o změnách některých zákonů souvisejících s jeho zavedením, ve znění pozdějších předpisů).</a:t>
            </a:r>
          </a:p>
          <a:p>
            <a:pPr algn="l">
              <a:buClr>
                <a:srgbClr val="FF0000"/>
              </a:buClr>
            </a:pPr>
            <a:r>
              <a:rPr lang="cs-CZ" altLang="cs-CZ" sz="2400" b="1" dirty="0"/>
              <a:t>• doplňkové penzijní spoření podle zákona upravujícího doplňkové penzijní spoření </a:t>
            </a:r>
            <a:r>
              <a:rPr lang="cs-CZ" altLang="cs-CZ" sz="1600" dirty="0"/>
              <a:t>( upraveno zákonem č. 427/2011 Sb., o doplňkovém penzijním spoření, ve znění pozdějších předpisů).</a:t>
            </a:r>
          </a:p>
          <a:p>
            <a:pPr algn="l">
              <a:buClr>
                <a:srgbClr val="FF0000"/>
              </a:buClr>
            </a:pPr>
            <a:r>
              <a:rPr lang="cs-CZ" altLang="cs-CZ" sz="2400" dirty="0"/>
              <a:t>• </a:t>
            </a:r>
            <a:r>
              <a:rPr lang="cs-CZ" altLang="cs-CZ" sz="2400" b="1" dirty="0"/>
              <a:t>penzijní pojištění u instituce penzijního pojištění</a:t>
            </a:r>
          </a:p>
          <a:p>
            <a:pPr algn="l">
              <a:buClr>
                <a:srgbClr val="FF0000"/>
              </a:buClr>
            </a:pPr>
            <a:r>
              <a:rPr lang="cs-CZ" altLang="cs-CZ" sz="1600" b="1" dirty="0"/>
              <a:t> (</a:t>
            </a:r>
            <a:r>
              <a:rPr lang="cs-CZ" altLang="cs-CZ" sz="1600" dirty="0"/>
              <a:t> vymezeny v zákoně o daních z příjmů tak, aby se jednalo o obdobu penzijního připojištění se státním příspěvkem nebo doplňkového penzijního spoření).</a:t>
            </a:r>
          </a:p>
          <a:p>
            <a:pPr algn="l">
              <a:buClr>
                <a:srgbClr val="FF0000"/>
              </a:buClr>
            </a:pPr>
            <a:r>
              <a:rPr lang="cs-CZ" altLang="cs-CZ" sz="1600" dirty="0"/>
              <a:t> </a:t>
            </a:r>
            <a:r>
              <a:rPr lang="cs-CZ" altLang="cs-CZ" sz="1600" b="1" dirty="0"/>
              <a:t>Institucí penzijního pojištění </a:t>
            </a:r>
            <a:r>
              <a:rPr lang="cs-CZ" altLang="cs-CZ" sz="1600" dirty="0"/>
              <a:t>je poskytovatel finančních služeb oprávněný </a:t>
            </a:r>
          </a:p>
          <a:p>
            <a:pPr algn="l">
              <a:buClr>
                <a:srgbClr val="FF0000"/>
              </a:buClr>
            </a:pPr>
            <a:r>
              <a:rPr lang="cs-CZ" altLang="cs-CZ" sz="1600" dirty="0"/>
              <a:t>k provozování penzijního pojištění, který je</a:t>
            </a:r>
          </a:p>
          <a:p>
            <a:pPr algn="l">
              <a:buClr>
                <a:srgbClr val="FF0000"/>
              </a:buClr>
            </a:pPr>
            <a:r>
              <a:rPr lang="cs-CZ" altLang="cs-CZ" sz="1600" dirty="0"/>
              <a:t>a) provozován na principu fondového hospodaření,</a:t>
            </a:r>
          </a:p>
          <a:p>
            <a:pPr algn="l">
              <a:buClr>
                <a:srgbClr val="FF0000"/>
              </a:buClr>
            </a:pPr>
            <a:r>
              <a:rPr lang="cs-CZ" altLang="cs-CZ" sz="1600" dirty="0"/>
              <a:t>b) zřízen pro účely poskytování důchodových dávek mimo povinný důchodový systém na základě smlouvy nebo na základě jinak sjednané účasti na penzijním pojištění a vykonává činnost z toho vyplývající a</a:t>
            </a:r>
          </a:p>
          <a:p>
            <a:pPr algn="l">
              <a:buClr>
                <a:srgbClr val="FF0000"/>
              </a:buClr>
            </a:pPr>
            <a:r>
              <a:rPr lang="cs-CZ" altLang="cs-CZ" sz="1600" dirty="0"/>
              <a:t>c) povolen a provozuje penzijní pojištění v členském státě Evropské unie nebo státě tvořícím Evropský hospodářský prostor a podléhá dohledu příslušného orgánu v tomto státě.</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51616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altLang="cs-CZ" sz="3200" dirty="0">
                <a:effectLst/>
              </a:rPr>
              <a:t>Produkty na stáří</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71</a:t>
            </a:fld>
            <a:endParaRPr lang="cs-CZ" sz="1200">
              <a:solidFill>
                <a:schemeClr val="tx1">
                  <a:tint val="75000"/>
                </a:schemeClr>
              </a:solidFill>
              <a:latin typeface="+mn-lt"/>
            </a:endParaRPr>
          </a:p>
        </p:txBody>
      </p:sp>
      <p:sp>
        <p:nvSpPr>
          <p:cNvPr id="4" name="Nadpis 1"/>
          <p:cNvSpPr txBox="1">
            <a:spLocks/>
          </p:cNvSpPr>
          <p:nvPr/>
        </p:nvSpPr>
        <p:spPr>
          <a:xfrm>
            <a:off x="421677" y="980728"/>
            <a:ext cx="8229600" cy="5877272"/>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b="1" dirty="0"/>
              <a:t>• soukromé životní pojištění</a:t>
            </a:r>
          </a:p>
          <a:p>
            <a:pPr algn="l">
              <a:buClr>
                <a:srgbClr val="FF0000"/>
              </a:buClr>
            </a:pPr>
            <a:r>
              <a:rPr lang="cs-CZ" altLang="cs-CZ" sz="1600" dirty="0"/>
              <a:t>Soukromým životním pojištěním se pro účely daní z příjmů rozumí pojištění pro případ dožití, pojištění pro případ dožití se stanoveného věku nebo dřívější smrti a pojištění důchodu, na který vznikne nárok nejdříve v kalendářním roce, ve kterém poplatník dosáhne 60 let věku, sjednaná s pojišťovnou, která je oprávněna k provozování pojišťovací činnosti na území členského státu Evropské unie nebo státu tvořícího Evropský hospodářský prostor, ve kterých pojistná částka pro případ dožití, pokud je sjednána, činí nejméně</a:t>
            </a:r>
          </a:p>
          <a:p>
            <a:pPr algn="l">
              <a:buClr>
                <a:srgbClr val="FF0000"/>
              </a:buClr>
            </a:pPr>
            <a:r>
              <a:rPr lang="cs-CZ" altLang="cs-CZ" sz="1600" dirty="0"/>
              <a:t>a) 40 000 Kč, pokud pojistná doba činí nejméně 10 a nejvýše 20 let, nebo</a:t>
            </a:r>
          </a:p>
          <a:p>
            <a:pPr algn="l">
              <a:buClr>
                <a:srgbClr val="FF0000"/>
              </a:buClr>
            </a:pPr>
            <a:r>
              <a:rPr lang="cs-CZ" altLang="cs-CZ" sz="1600" dirty="0"/>
              <a:t>b) 70 000 Kč, pokud pojistná doba činí více než 20 let.</a:t>
            </a:r>
          </a:p>
          <a:p>
            <a:pPr algn="l">
              <a:buClr>
                <a:srgbClr val="FF0000"/>
              </a:buClr>
            </a:pPr>
            <a:r>
              <a:rPr lang="cs-CZ" altLang="cs-CZ" sz="1600" dirty="0"/>
              <a:t>Za pojistnou částku pro případ dožití u pojištění důchodu se pro účely daní z příjmů považuje částka odpovídající jednorázovému plnění při dožití.</a:t>
            </a:r>
          </a:p>
          <a:p>
            <a:pPr algn="l">
              <a:buClr>
                <a:srgbClr val="FF0000"/>
              </a:buClr>
            </a:pPr>
            <a:r>
              <a:rPr lang="cs-CZ" altLang="cs-CZ" sz="1600" dirty="0"/>
              <a:t>• </a:t>
            </a:r>
            <a:r>
              <a:rPr lang="cs-CZ" altLang="cs-CZ" sz="2400" b="1" dirty="0"/>
              <a:t>dlouhodobý investiční produkt</a:t>
            </a:r>
          </a:p>
          <a:p>
            <a:pPr algn="l">
              <a:buClr>
                <a:srgbClr val="FF0000"/>
              </a:buClr>
            </a:pPr>
            <a:r>
              <a:rPr lang="cs-CZ" altLang="cs-CZ" sz="1600" dirty="0"/>
              <a:t>(je součástí novely zákona o podnikání na kapitálovém trhu, která zavádí tzv. dlouhodobý investiční produkt, jakožto nový produkt spoření na stáří). </a:t>
            </a:r>
          </a:p>
          <a:p>
            <a:pPr algn="l">
              <a:buClr>
                <a:srgbClr val="FF0000"/>
              </a:buClr>
            </a:pPr>
            <a:r>
              <a:rPr lang="cs-CZ" altLang="cs-CZ" sz="1600" dirty="0"/>
              <a:t>Dlouhodobým investičním produktem se pro účely daní z příjmů rozumí dlouhodobý investiční produkt podle zákona upravujícího podnikání na kapitálovém trhu a obdobný produkt poskytovaný zahraniční osobou oprávněnou poskytovat takový produkt v členském státě Evropské unie nebo státě tvořícím Evropský hospodářský prostor.</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52021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solidFill>
                  <a:schemeClr val="tx1"/>
                </a:solidFill>
                <a:effectLst/>
              </a:rPr>
              <a:t>Stravování</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72</a:t>
            </a:fld>
            <a:endParaRPr lang="cs-CZ" sz="1200">
              <a:solidFill>
                <a:schemeClr val="tx1">
                  <a:tint val="75000"/>
                </a:schemeClr>
              </a:solidFill>
              <a:latin typeface="+mn-lt"/>
            </a:endParaRPr>
          </a:p>
        </p:txBody>
      </p:sp>
      <p:sp>
        <p:nvSpPr>
          <p:cNvPr id="4" name="Nadpis 1"/>
          <p:cNvSpPr txBox="1">
            <a:spLocks/>
          </p:cNvSpPr>
          <p:nvPr/>
        </p:nvSpPr>
        <p:spPr>
          <a:xfrm>
            <a:off x="46754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b="1" dirty="0"/>
              <a:t>Příspěvek na stravování </a:t>
            </a:r>
            <a:r>
              <a:rPr lang="cs-CZ" altLang="cs-CZ" sz="2400" dirty="0"/>
              <a:t>zajišťováno prostřednictvím :	 • </a:t>
            </a:r>
            <a:r>
              <a:rPr lang="cs-CZ" altLang="cs-CZ" sz="2400" b="1" dirty="0"/>
              <a:t>vlastních subjektů,</a:t>
            </a:r>
            <a:endParaRPr lang="cs-CZ" altLang="cs-CZ" sz="2400" dirty="0"/>
          </a:p>
          <a:p>
            <a:pPr algn="l">
              <a:buClr>
                <a:srgbClr val="FF0000"/>
              </a:buClr>
            </a:pPr>
            <a:r>
              <a:rPr lang="cs-CZ" altLang="cs-CZ" sz="2400" dirty="0"/>
              <a:t>	 • </a:t>
            </a:r>
            <a:r>
              <a:rPr lang="cs-CZ" altLang="cs-CZ" sz="2400" b="1" dirty="0"/>
              <a:t>cizích subjektů</a:t>
            </a:r>
            <a:r>
              <a:rPr lang="cs-CZ" altLang="cs-CZ" sz="2400" dirty="0"/>
              <a:t>,</a:t>
            </a:r>
          </a:p>
          <a:p>
            <a:pPr algn="l">
              <a:buClr>
                <a:srgbClr val="FF0000"/>
              </a:buClr>
            </a:pPr>
            <a:r>
              <a:rPr lang="cs-CZ" altLang="cs-CZ" sz="2400" dirty="0"/>
              <a:t>• je nutné se také řídit jinými vyhláškami týkajících se dané oblasti , např. vyhláškou č. 84/2005 Sb. </a:t>
            </a:r>
          </a:p>
          <a:p>
            <a:pPr algn="l">
              <a:buClr>
                <a:srgbClr val="FF0000"/>
              </a:buClr>
            </a:pPr>
            <a:r>
              <a:rPr lang="cs-CZ" altLang="cs-CZ" sz="2400" b="1" u="sng" dirty="0"/>
              <a:t>NE!!!</a:t>
            </a:r>
          </a:p>
          <a:p>
            <a:pPr algn="l">
              <a:buClr>
                <a:srgbClr val="FF0000"/>
              </a:buClr>
            </a:pPr>
            <a:r>
              <a:rPr lang="cs-CZ" altLang="cs-CZ" sz="2400" dirty="0"/>
              <a:t>• v době pracovní neschopnosti, v době mateřské (rodičovské) dovolené, v době čerpání dovolené a v případech, kdy zaměstnanec neodpracoval práci pro organizaci alespoň 3 hodiny v místě výkonu práce.</a:t>
            </a:r>
          </a:p>
          <a:p>
            <a:pPr algn="l">
              <a:buClr>
                <a:srgbClr val="FF0000"/>
              </a:buClr>
            </a:pPr>
            <a:r>
              <a:rPr lang="cs-CZ" altLang="cs-CZ" sz="2400" dirty="0"/>
              <a:t>• </a:t>
            </a:r>
            <a:r>
              <a:rPr lang="cs-CZ" altLang="cs-CZ" sz="2400" b="1" dirty="0"/>
              <a:t>sjednocení osvobození příspěvků </a:t>
            </a:r>
            <a:r>
              <a:rPr lang="cs-CZ" altLang="cs-CZ" sz="2400" dirty="0"/>
              <a:t>na stravování do výše </a:t>
            </a:r>
            <a:r>
              <a:rPr lang="cs-CZ" altLang="cs-CZ" sz="2400" b="1" dirty="0"/>
              <a:t>70 % stravného pro pracovní cestu dlouhou 5–12 hodin </a:t>
            </a:r>
            <a:r>
              <a:rPr lang="cs-CZ" altLang="cs-CZ" sz="2400" dirty="0"/>
              <a:t>(tj. 123,90 Kč) bez ohledu na formu, zcela</a:t>
            </a:r>
            <a:r>
              <a:rPr lang="cs-CZ" altLang="cs-CZ" sz="2400" b="1" dirty="0"/>
              <a:t> se ruší </a:t>
            </a:r>
            <a:r>
              <a:rPr lang="cs-CZ" altLang="cs-CZ" sz="2400" dirty="0"/>
              <a:t>známé pravidlo </a:t>
            </a:r>
            <a:r>
              <a:rPr lang="cs-CZ" altLang="cs-CZ" sz="2400" b="1" dirty="0"/>
              <a:t>daňové uznatelnosti </a:t>
            </a:r>
            <a:r>
              <a:rPr lang="cs-CZ" altLang="cs-CZ" sz="2400" dirty="0"/>
              <a:t>stravenky </a:t>
            </a:r>
            <a:r>
              <a:rPr lang="cs-CZ" altLang="cs-CZ" sz="2400" b="1" dirty="0"/>
              <a:t>do 55 % </a:t>
            </a:r>
            <a:r>
              <a:rPr lang="cs-CZ" altLang="cs-CZ" sz="2400" dirty="0"/>
              <a:t>její hodnoty.</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3393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effectLst/>
              </a:rPr>
              <a:t>Peněžitý příspěvek na stravování</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73</a:t>
            </a:fld>
            <a:endParaRPr lang="cs-CZ" sz="1200">
              <a:solidFill>
                <a:schemeClr val="tx1">
                  <a:tint val="75000"/>
                </a:schemeClr>
              </a:solidFill>
              <a:latin typeface="+mn-lt"/>
            </a:endParaRPr>
          </a:p>
        </p:txBody>
      </p:sp>
      <p:sp>
        <p:nvSpPr>
          <p:cNvPr id="4" name="Nadpis 1"/>
          <p:cNvSpPr txBox="1">
            <a:spLocks/>
          </p:cNvSpPr>
          <p:nvPr/>
        </p:nvSpPr>
        <p:spPr>
          <a:xfrm>
            <a:off x="467544"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dirty="0"/>
              <a:t>• 	</a:t>
            </a:r>
            <a:r>
              <a:rPr lang="cs-CZ" sz="2400" dirty="0"/>
              <a:t>je pro p. o. ÚSC upraven:</a:t>
            </a:r>
          </a:p>
          <a:p>
            <a:pPr algn="l">
              <a:buClr>
                <a:srgbClr val="FF0000"/>
              </a:buClr>
            </a:pPr>
            <a:r>
              <a:rPr lang="cs-CZ" sz="2400" dirty="0"/>
              <a:t>	- </a:t>
            </a:r>
            <a:r>
              <a:rPr lang="cs-CZ" sz="2400" b="1" dirty="0"/>
              <a:t>§ 33b z. 250/2000 Sb.,</a:t>
            </a:r>
            <a:r>
              <a:rPr lang="cs-CZ" sz="2400" dirty="0"/>
              <a:t> p. p.</a:t>
            </a:r>
          </a:p>
          <a:p>
            <a:pPr algn="l">
              <a:buClr>
                <a:srgbClr val="FF0000"/>
              </a:buClr>
            </a:pPr>
            <a:r>
              <a:rPr lang="cs-CZ" sz="2400" b="1" dirty="0"/>
              <a:t>	- vyhláškou č. 84/2005 Sb., </a:t>
            </a:r>
            <a:r>
              <a:rPr lang="cs-CZ" sz="2400" dirty="0"/>
              <a:t>o nákladech na stravování a jejich úhradě v příspěvkových organizacích zřízených územními samosprávnými celky, </a:t>
            </a:r>
          </a:p>
          <a:p>
            <a:pPr algn="l">
              <a:buClr>
                <a:srgbClr val="FF0000"/>
              </a:buClr>
            </a:pPr>
            <a:r>
              <a:rPr lang="cs-CZ" altLang="cs-CZ" sz="2400" dirty="0"/>
              <a:t>• 	vyhláška o stravování </a:t>
            </a:r>
            <a:r>
              <a:rPr lang="cs-CZ" sz="2400" dirty="0"/>
              <a:t>nedoznala žádných změn, </a:t>
            </a:r>
          </a:p>
          <a:p>
            <a:pPr algn="l">
              <a:buClr>
                <a:srgbClr val="FF0000"/>
              </a:buClr>
            </a:pPr>
            <a:r>
              <a:rPr lang="cs-CZ" altLang="cs-CZ" sz="2400" dirty="0"/>
              <a:t>• 	</a:t>
            </a:r>
            <a:r>
              <a:rPr lang="cs-CZ" altLang="cs-CZ" sz="2400" b="1" dirty="0"/>
              <a:t>z</a:t>
            </a:r>
            <a:r>
              <a:rPr lang="cs-CZ" sz="2400" b="1" dirty="0"/>
              <a:t>rušení</a:t>
            </a:r>
            <a:r>
              <a:rPr lang="cs-CZ" sz="2400" dirty="0"/>
              <a:t> vyhlášky o FKSP pouze zrušilo limit pro poskytnutí příspěvku z FKSP na peněžitý příspěvek na stravování, tzn. </a:t>
            </a:r>
            <a:r>
              <a:rPr lang="cs-CZ" sz="2400" b="1" dirty="0"/>
              <a:t>max 45 % </a:t>
            </a:r>
            <a:r>
              <a:rPr lang="cs-CZ" sz="2400" dirty="0"/>
              <a:t>peněžitého příspěvku (u PO ÚSC, u státních PO zůstává). Z daňového pohledu </a:t>
            </a:r>
            <a:r>
              <a:rPr lang="cs-CZ" sz="2400" b="1" dirty="0"/>
              <a:t>platí § 6 odst. 9 písm. b) </a:t>
            </a:r>
            <a:r>
              <a:rPr lang="cs-CZ" sz="2400" dirty="0"/>
              <a:t>zákona o daních z příjmů ve znění konsolidačního balíčku.</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771443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dirty="0">
                <a:effectLst/>
              </a:rPr>
              <a:t>Peněžitý příspěvek na stravování</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74</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u="sng" dirty="0"/>
              <a:t>Peněžitý příspěvek na stravování</a:t>
            </a:r>
          </a:p>
          <a:p>
            <a:pPr algn="l">
              <a:buClr>
                <a:srgbClr val="FF0000"/>
              </a:buClr>
            </a:pPr>
            <a:r>
              <a:rPr lang="cs-CZ" altLang="cs-CZ" sz="2400" dirty="0"/>
              <a:t>• daňově zvýhodněný peněžitý příspěvek na stravování zaměstnance poskytnutý jeho zaměstnavatelem.</a:t>
            </a:r>
          </a:p>
          <a:p>
            <a:pPr algn="l">
              <a:buClr>
                <a:srgbClr val="FF0000"/>
              </a:buClr>
            </a:pPr>
            <a:r>
              <a:rPr lang="cs-CZ" altLang="cs-CZ" sz="2400" dirty="0"/>
              <a:t>• Daňový režim </a:t>
            </a:r>
          </a:p>
          <a:p>
            <a:pPr algn="l">
              <a:buClr>
                <a:srgbClr val="FF0000"/>
              </a:buClr>
            </a:pPr>
            <a:r>
              <a:rPr lang="cs-CZ" altLang="cs-CZ" sz="2400" dirty="0"/>
              <a:t>	 •v souladu s ustanovením § 6 odst. 9 písm. b) ZDP je </a:t>
            </a:r>
            <a:r>
              <a:rPr lang="cs-CZ" altLang="cs-CZ" sz="2400" b="1" dirty="0"/>
              <a:t>na straně zaměstnance </a:t>
            </a:r>
            <a:r>
              <a:rPr lang="cs-CZ" altLang="cs-CZ" sz="2400" dirty="0"/>
              <a:t>osvobozen od DZP, do výše 70 % horní hranice stravného, které lze poskytnout při pracovní cestě trvající 5 až 12 hodin.</a:t>
            </a:r>
          </a:p>
          <a:p>
            <a:pPr algn="l">
              <a:buClr>
                <a:srgbClr val="FF0000"/>
              </a:buClr>
            </a:pPr>
            <a:r>
              <a:rPr lang="cs-CZ" altLang="cs-CZ" sz="2400" dirty="0"/>
              <a:t>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50511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b="0" dirty="0">
                <a:solidFill>
                  <a:schemeClr val="tx1"/>
                </a:solidFill>
                <a:effectLst/>
              </a:rPr>
              <a:t>Daňové zatížení</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75</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dirty="0"/>
              <a:t>• 	znamená odvést :</a:t>
            </a:r>
          </a:p>
          <a:p>
            <a:pPr algn="l">
              <a:buClr>
                <a:srgbClr val="FF0000"/>
              </a:buClr>
            </a:pPr>
            <a:r>
              <a:rPr lang="cs-CZ" altLang="cs-CZ" sz="2400" dirty="0"/>
              <a:t>	- daň z příjmu FO i </a:t>
            </a:r>
          </a:p>
          <a:p>
            <a:pPr algn="l">
              <a:buClr>
                <a:srgbClr val="FF0000"/>
              </a:buClr>
            </a:pPr>
            <a:r>
              <a:rPr lang="cs-CZ" altLang="cs-CZ" sz="2400" dirty="0"/>
              <a:t>	- zálohu na zdravotní a sociální pojištění :</a:t>
            </a:r>
          </a:p>
          <a:p>
            <a:pPr algn="l">
              <a:buClr>
                <a:srgbClr val="FF0000"/>
              </a:buClr>
            </a:pPr>
            <a:r>
              <a:rPr lang="cs-CZ" altLang="cs-CZ" sz="2400" dirty="0"/>
              <a:t>		- na straně zaměstnance</a:t>
            </a:r>
          </a:p>
          <a:p>
            <a:pPr algn="l">
              <a:buClr>
                <a:srgbClr val="FF0000"/>
              </a:buClr>
            </a:pPr>
            <a:r>
              <a:rPr lang="cs-CZ" altLang="cs-CZ" sz="2400" dirty="0"/>
              <a:t>		- na straně zaměstnavatele, tj. dodatečné 		náklady pro organizaci.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74841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b="0" dirty="0">
                <a:solidFill>
                  <a:schemeClr val="tx1"/>
                </a:solidFill>
                <a:effectLst/>
              </a:rPr>
              <a:t>Osvobození od DZP (§6 odst. 9)</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76</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400" dirty="0"/>
              <a:t>• 	</a:t>
            </a:r>
            <a:r>
              <a:rPr lang="cs-CZ" altLang="cs-CZ" sz="1800" dirty="0"/>
              <a:t>b)    příjem zaměstnance </a:t>
            </a:r>
            <a:r>
              <a:rPr lang="cs-CZ" altLang="cs-CZ" sz="2400" dirty="0"/>
              <a:t>ve formě příspěvku na stravování </a:t>
            </a:r>
            <a:r>
              <a:rPr lang="cs-CZ" altLang="cs-CZ" sz="1800" dirty="0"/>
              <a:t>poskytnutého zaměstnavatelem za jednu směnu podle jiného právního předpisu, pokud během této směny zaměstnanec vykonával práci alespoň 3 hodiny a nevznikl mu během této směny nárok na stravné v rámci cestovních náhrad podle jiného právního předpisu, a to v úhrnu do výše 70 % horní hranice stravného, které lze poskytnout zaměstnancům odměňovaným platem při pracovní cestě trvající 5 až 12 hodin, a v úhrnu do výše 70 % této hranice, je-li příspěvek poskytnut jako další příspěvek v rámci stejné směny, pokud její délka v úhrnu s přestávkou v práci povinně poskytovanou zaměstnavatelem podle jiného právního předpisu je delší než 11 hodin; v případě zaměstnance vykonávajícího činnost, ze které plyne příjem ze závislé činnosti, jejíž výkon není rozvržen na směny podle jiného právního předpisu, je příjem ve formě příspěvku na stravování poskytnutého zaměstnavatelem od daně osvobozen, pokud během kalendářního dne zaměstnanec vykonával práci alespoň 3 hodiny a nevznikl mu během tohoto dne nárok na stravné v rámci cestovních náhrad podle jiného právního předpisu ani na stravné v rámci cestovních náhrad na základě smlouvy, a to v úhrnu do výše 70 % horní hranice stravného, které lze poskytnout zaměstnancům odměňovaným platem při pracovní cestě trvající 5 až 12 hodin, a v úhrnu do výše 70 % této hranice, je-li příspěvek poskytnut jako další příspěvek v rámci stejného kalendářního dne, pokud během tohoto dne zaměstnanec vykonával práci alespoň 11 hodin;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610987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b="0" dirty="0">
                <a:solidFill>
                  <a:schemeClr val="tx1"/>
                </a:solidFill>
                <a:effectLst/>
              </a:rPr>
              <a:t>Osvobození od DZP (§6 odst. 9)</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77</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1800" dirty="0"/>
              <a:t>• 	b) ….příspěvkem na stravování se pro účely daní z příjmů rozumí</a:t>
            </a:r>
          </a:p>
          <a:p>
            <a:pPr algn="l">
              <a:buClr>
                <a:srgbClr val="FF0000"/>
              </a:buClr>
            </a:pPr>
            <a:r>
              <a:rPr lang="cs-CZ" altLang="cs-CZ" sz="1800" dirty="0"/>
              <a:t>1. stravování poskytované jako nepeněžní plnění ke spotřebě na pracovišti zaměstnance nebo v rámci stravování zajišťovaného prostřednictvím jiného subjektu než zaměstnavatele a</a:t>
            </a:r>
          </a:p>
          <a:p>
            <a:pPr algn="l">
              <a:buClr>
                <a:srgbClr val="FF0000"/>
              </a:buClr>
            </a:pPr>
            <a:r>
              <a:rPr lang="cs-CZ" altLang="cs-CZ" sz="1800" dirty="0"/>
              <a:t>2. peněžitý příspěvek na stravování,“.</a:t>
            </a:r>
          </a:p>
          <a:p>
            <a:pPr algn="l">
              <a:buClr>
                <a:srgbClr val="FF0000"/>
              </a:buClr>
            </a:pPr>
            <a:r>
              <a:rPr lang="cs-CZ" altLang="cs-CZ" sz="2400" dirty="0"/>
              <a:t>•	Pozn. U příspěvku zaměstnavatele na stravování zaměstnance </a:t>
            </a:r>
            <a:r>
              <a:rPr lang="cs-CZ" altLang="cs-CZ" sz="2400" b="1" dirty="0"/>
              <a:t>dochází ke sjednocení podmínek </a:t>
            </a:r>
            <a:r>
              <a:rPr lang="cs-CZ" altLang="cs-CZ" sz="2400" dirty="0"/>
              <a:t>pro osvobození takového příspěvku, tj. </a:t>
            </a:r>
            <a:r>
              <a:rPr lang="cs-CZ" altLang="cs-CZ" sz="2400" b="1" dirty="0"/>
              <a:t>bez ohledu na jeho formu.</a:t>
            </a:r>
          </a:p>
          <a:p>
            <a:pPr algn="l">
              <a:buClr>
                <a:srgbClr val="FF0000"/>
              </a:buClr>
            </a:pPr>
            <a:endParaRPr lang="cs-CZ" altLang="cs-CZ" sz="2400" dirty="0"/>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998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b="0" dirty="0">
                <a:solidFill>
                  <a:schemeClr val="tx1"/>
                </a:solidFill>
                <a:effectLst/>
              </a:rPr>
              <a:t>Osvobození od DZP (§6 odst. 9)</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78</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cs-CZ" altLang="cs-CZ" sz="2000" dirty="0"/>
              <a:t>• </a:t>
            </a:r>
            <a:r>
              <a:rPr lang="cs-CZ" sz="2400" kern="1200" dirty="0">
                <a:solidFill>
                  <a:schemeClr val="tx1"/>
                </a:solidFill>
                <a:effectLst/>
                <a:latin typeface="+mn-lt"/>
                <a:ea typeface="+mn-ea"/>
                <a:cs typeface="+mn-cs"/>
              </a:rPr>
              <a:t>d) nepeněžní plnění poskytovaná zaměstnavatelem zaměstnanci nebo jeho rodinnému příslušníkovi z fondu kulturních a sociálních potřeb, ze sociálního fondu, ze zisku (příjmu) po jeho zdanění anebo na vrub výdajů (nákladů), které nejsou výdaji (náklady) na dosažení, zajištění a udržení příjmů, ve formě</a:t>
            </a:r>
          </a:p>
          <a:p>
            <a:pPr marL="354013" indent="-354013"/>
            <a:r>
              <a:rPr lang="cs-CZ" sz="2400" dirty="0"/>
              <a:t>1.	pořízení zboží nebo služeb zdravotního, léčebného, hygienického a obdobného charakteru od zdravotnických zařízení nebo pořízení zdravotnických prostředků na lékařský předpis;</a:t>
            </a:r>
            <a:r>
              <a:rPr lang="cs-CZ" sz="2400" b="1" dirty="0"/>
              <a:t> tato plnění jsou osvobozena v úhrnu do výše průměrné mzdy za zdaňovací období, </a:t>
            </a:r>
            <a:r>
              <a:rPr lang="cs-CZ" sz="2400" dirty="0"/>
              <a:t>(2025 = 46 557 Kč)</a:t>
            </a:r>
          </a:p>
          <a:p>
            <a:pPr algn="l">
              <a:buClr>
                <a:srgbClr val="FF0000"/>
              </a:buClr>
            </a:pPr>
            <a:r>
              <a:rPr lang="cs-CZ" altLang="cs-CZ" sz="2400" dirty="0"/>
              <a:t>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02545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b="0" dirty="0">
                <a:solidFill>
                  <a:schemeClr val="tx1"/>
                </a:solidFill>
                <a:effectLst/>
              </a:rPr>
              <a:t>Osvobození od DZP (§6 odst. 9)</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79</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cs-CZ" altLang="cs-CZ" sz="2000" dirty="0"/>
              <a:t>• </a:t>
            </a:r>
            <a:r>
              <a:rPr lang="cs-CZ" sz="2400" dirty="0"/>
              <a:t>2.	použití vzdělávacích nebo rekreačních zařízení, poskytnutí rekreace nebo zájezdu, použití zařízení péče o děti předškolního věku včetně mateřské školy podle školského zákona, knihovny zaměstnavatele nebo tělovýchovných a sportovních zařízení nebo poskytnutí příspěvku na kulturní nebo sportovní akce nebo příspěvku na tištěné knihy, včetně obrázkových knih pro děti, mimo knih, ve kterých reklama přesahuje 50 % plochy</a:t>
            </a:r>
            <a:r>
              <a:rPr lang="cs-CZ" sz="2400" b="1" dirty="0"/>
              <a:t>; tato plnění jsou osvobozena v úhrnu do výše poloviny průměrné mzdy za zdaňovací období</a:t>
            </a:r>
          </a:p>
          <a:p>
            <a:pPr algn="l">
              <a:buClr>
                <a:srgbClr val="FF0000"/>
              </a:buClr>
            </a:pPr>
            <a:endParaRPr lang="cs-CZ" altLang="cs-CZ" sz="2400" dirty="0"/>
          </a:p>
          <a:p>
            <a:pPr algn="l">
              <a:buClr>
                <a:srgbClr val="FF0000"/>
              </a:buClr>
            </a:pPr>
            <a:r>
              <a:rPr lang="cs-CZ" altLang="cs-CZ" sz="2400" dirty="0"/>
              <a:t>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321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2. Náklady školy, jejich členění a správné použití v praxi</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8</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Font typeface="Arial" charset="0"/>
              <a:buNone/>
            </a:pPr>
            <a:r>
              <a:rPr lang="cs-CZ" altLang="cs-CZ" sz="2400" b="1" dirty="0">
                <a:cs typeface="Times New Roman" pitchFamily="18" charset="0"/>
              </a:rPr>
              <a:t>Přímé náklady zahrnují:</a:t>
            </a:r>
          </a:p>
          <a:p>
            <a:pPr marL="342900" indent="-342900" algn="l">
              <a:buClr>
                <a:srgbClr val="FF0000"/>
              </a:buClr>
              <a:buFont typeface="Arial" panose="020B0604020202020204" pitchFamily="34" charset="0"/>
              <a:buChar char="•"/>
            </a:pPr>
            <a:r>
              <a:rPr lang="cs-CZ" altLang="cs-CZ" sz="2400" dirty="0">
                <a:cs typeface="Times New Roman" pitchFamily="18" charset="0"/>
              </a:rPr>
              <a:t>mzdové prostředky, tj. platy, mzdy, ostatní prostředky za provedenou práci; </a:t>
            </a:r>
            <a:r>
              <a:rPr lang="cs-CZ" altLang="cs-CZ" sz="2400" b="1" dirty="0">
                <a:cs typeface="Times New Roman" pitchFamily="18" charset="0"/>
              </a:rPr>
              <a:t>nemocenská</a:t>
            </a:r>
          </a:p>
          <a:p>
            <a:pPr marL="342900" indent="-342900" algn="l">
              <a:buClr>
                <a:srgbClr val="FF0000"/>
              </a:buClr>
              <a:buFont typeface="Arial" panose="020B0604020202020204" pitchFamily="34" charset="0"/>
              <a:buChar char="•"/>
            </a:pPr>
            <a:r>
              <a:rPr lang="cs-CZ" altLang="cs-CZ" sz="2400" dirty="0">
                <a:cs typeface="Times New Roman" pitchFamily="18" charset="0"/>
              </a:rPr>
              <a:t>odvody, tj. sociální a zdravotní pojištění, příděl do FKSP, zákonné pojištění, odpovědnosti zaměstnavatele za škodu při pracovním úrazu (z ONIV);</a:t>
            </a:r>
          </a:p>
          <a:p>
            <a:pPr marL="342900" indent="-342900" algn="l">
              <a:buClr>
                <a:srgbClr val="FF0000"/>
              </a:buClr>
              <a:buFont typeface="Arial" panose="020B0604020202020204" pitchFamily="34" charset="0"/>
              <a:buChar char="•"/>
            </a:pPr>
            <a:r>
              <a:rPr lang="cs-CZ" altLang="cs-CZ" sz="2400" dirty="0">
                <a:cs typeface="Times New Roman" pitchFamily="18" charset="0"/>
              </a:rPr>
              <a:t>ONIV (ostatní neinvestiční výdaje), tj. výdaje na učebnice, učební pomůcky, školní potřeby, další vzdělávání pedagogických pracovníků, výdaje školy na dopravu při akcích v rámci vzdělávání podle příslušného rámcového vzdělávacího programu, na činnosti, které přímo souvisejí s rozvojem škol a kvalitou vzdělávání,……</a:t>
            </a:r>
          </a:p>
          <a:p>
            <a:pPr marL="342900" indent="-342900" algn="l">
              <a:buClr>
                <a:srgbClr val="FF0000"/>
              </a:buClr>
              <a:buFont typeface="Arial" panose="020B0604020202020204" pitchFamily="34" charset="0"/>
              <a:buChar char="•"/>
            </a:pPr>
            <a:endParaRPr lang="cs-CZ" altLang="cs-CZ" sz="2400" dirty="0">
              <a:cs typeface="Times New Roman" pitchFamily="18" charset="0"/>
            </a:endParaRPr>
          </a:p>
        </p:txBody>
      </p:sp>
    </p:spTree>
    <p:extLst>
      <p:ext uri="{BB962C8B-B14F-4D97-AF65-F5344CB8AC3E}">
        <p14:creationId xmlns:p14="http://schemas.microsoft.com/office/powerpoint/2010/main" val="8423485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b="0" dirty="0">
                <a:solidFill>
                  <a:schemeClr val="tx1"/>
                </a:solidFill>
                <a:effectLst/>
              </a:rPr>
              <a:t>Osvobození od DZP (§6 odst. 9)</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80</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000" dirty="0"/>
              <a:t>•g) nepeněžní příjmy plynoucí z účasti zaměstnance nebo jeho rodinného příslušníka na </a:t>
            </a:r>
            <a:r>
              <a:rPr lang="cs-CZ" altLang="cs-CZ" sz="2000" b="1" dirty="0"/>
              <a:t>společenské akci</a:t>
            </a:r>
            <a:r>
              <a:rPr lang="cs-CZ" altLang="cs-CZ" sz="2000" dirty="0"/>
              <a:t>, včetně té s kulturním nebo sportovním prvkem, pořádané zaměstnavatelem pro omezený okruh účastníků, pokud vzhledem k její povaze je pořádání takové akce zaměstnavateli obvyklé a její forma a rozsah jsou přiměřené</a:t>
            </a:r>
          </a:p>
          <a:p>
            <a:pPr algn="l">
              <a:buClr>
                <a:srgbClr val="FF0000"/>
              </a:buClr>
            </a:pPr>
            <a:r>
              <a:rPr lang="cs-CZ" altLang="cs-CZ" sz="2000" b="1" dirty="0"/>
              <a:t>Zrušeno:</a:t>
            </a:r>
          </a:p>
          <a:p>
            <a:pPr algn="l">
              <a:buClr>
                <a:srgbClr val="FF0000"/>
              </a:buClr>
            </a:pPr>
            <a:r>
              <a:rPr lang="cs-CZ" altLang="cs-CZ" sz="2000" strike="sngStrike" dirty="0"/>
              <a:t>g) hodnota nepeněžního bezúplatného plnění poskytovaného z fondu kulturních a sociálních potřeb podle příslušného předpisu,6a) u zaměstnavatelů, na které se tento předpis nevztahuje, hodnota nepeněžního bezúplatného plnění poskytovaného za obdobných podmínek ze sociálních fondů nebo ze zisku (příjmu) po jeho zdanění, anebo na vrub výdajů (nákladů), které nejsou výdaji (náklady) na dosažení, zajištění a udržení příjmů, a to až do úhrnné výše 2000 Kč ročně u každého zaměstnance</a:t>
            </a:r>
            <a:r>
              <a:rPr lang="cs-CZ" altLang="cs-CZ" sz="2000" dirty="0"/>
              <a:t>.</a:t>
            </a:r>
          </a:p>
          <a:p>
            <a:pPr algn="l">
              <a:buClr>
                <a:srgbClr val="FF0000"/>
              </a:buClr>
            </a:pPr>
            <a:endParaRPr lang="cs-CZ" altLang="cs-CZ" sz="2400" dirty="0"/>
          </a:p>
          <a:p>
            <a:pPr algn="l">
              <a:buClr>
                <a:srgbClr val="FF0000"/>
              </a:buClr>
            </a:pPr>
            <a:r>
              <a:rPr lang="cs-CZ" altLang="cs-CZ" sz="2400" dirty="0"/>
              <a:t>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29394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575915"/>
          </a:xfrm>
        </p:spPr>
        <p:txBody>
          <a:bodyPr/>
          <a:lstStyle/>
          <a:p>
            <a:pPr marL="0" indent="0" algn="ctr">
              <a:buNone/>
            </a:pPr>
            <a:r>
              <a:rPr lang="cs-CZ" sz="3200" b="0" dirty="0">
                <a:solidFill>
                  <a:schemeClr val="tx1"/>
                </a:solidFill>
                <a:effectLst/>
              </a:rPr>
              <a:t>Osvobození od DZP (§6 odst. 9)</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81</a:t>
            </a:fld>
            <a:endParaRPr lang="cs-CZ" sz="1200">
              <a:solidFill>
                <a:schemeClr val="tx1">
                  <a:tint val="75000"/>
                </a:schemeClr>
              </a:solidFill>
              <a:latin typeface="+mn-lt"/>
            </a:endParaRPr>
          </a:p>
        </p:txBody>
      </p:sp>
      <p:sp>
        <p:nvSpPr>
          <p:cNvPr id="4" name="Nadpis 1"/>
          <p:cNvSpPr txBox="1">
            <a:spLocks/>
          </p:cNvSpPr>
          <p:nvPr/>
        </p:nvSpPr>
        <p:spPr>
          <a:xfrm>
            <a:off x="457909" y="908720"/>
            <a:ext cx="8229600" cy="594928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buClr>
                <a:srgbClr val="FF0000"/>
              </a:buClr>
            </a:pPr>
            <a:r>
              <a:rPr lang="cs-CZ" altLang="cs-CZ" sz="2000" dirty="0"/>
              <a:t>•t) příjem zaměstnance ve formě stravování poskytovaného jako nepeněžní plnění určené k přímé spotřebě na pracovišti zaměstnavatele nebo k přímé spotřebě v rámci stravování zajišťovaného prostřednictvím jiného subjektu než zaměstnavatele poskytnutého zaměstnavatelem, u kterého tento zaměstnanec do svého </a:t>
            </a:r>
            <a:r>
              <a:rPr lang="cs-CZ" altLang="cs-CZ" sz="2000" b="1" dirty="0"/>
              <a:t>odchodu do starobního důchodu nebo invalidního důchodu pro invaliditu třetího stupně vykonával činnost</a:t>
            </a:r>
            <a:r>
              <a:rPr lang="cs-CZ" altLang="cs-CZ" sz="2000" dirty="0"/>
              <a:t>, ze které plynul příjem ze závislé činnosti, a to v úhrnu za kalendářní den do výše 70 % horní hranice stravného, které lze poskytnout zaměstnancům odměňovaným platem při pracovní cestě trvající 5 až 12 hodin, snížené o výši příjmu poskytnutého tímto zaměstnavatelem osvobozeného podle písmene b).</a:t>
            </a:r>
            <a:endParaRPr lang="cs-CZ" altLang="cs-CZ" sz="2400" dirty="0"/>
          </a:p>
          <a:p>
            <a:pPr algn="l">
              <a:buClr>
                <a:srgbClr val="FF0000"/>
              </a:buClr>
            </a:pPr>
            <a:r>
              <a:rPr lang="cs-CZ" altLang="cs-CZ" sz="2400" dirty="0"/>
              <a:t>	</a:t>
            </a:r>
          </a:p>
        </p:txBody>
      </p:sp>
      <p:sp>
        <p:nvSpPr>
          <p:cNvPr id="3" name="Rectangle 2"/>
          <p:cNvSpPr>
            <a:spLocks noChangeArrowheads="1"/>
          </p:cNvSpPr>
          <p:nvPr/>
        </p:nvSpPr>
        <p:spPr bwMode="auto">
          <a:xfrm>
            <a:off x="827584" y="147044"/>
            <a:ext cx="0" cy="25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348" tIns="-9522" rIns="-6348"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11552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2"/>
          </p:nvPr>
        </p:nvSpPr>
        <p:spPr/>
        <p:txBody>
          <a:bodyPr/>
          <a:lstStyle/>
          <a:p>
            <a:pPr>
              <a:defRPr/>
            </a:pPr>
            <a:fld id="{DAE6B8F6-5A27-48A3-A261-B19B74228E71}" type="slidenum">
              <a:rPr lang="cs-CZ"/>
              <a:pPr>
                <a:defRPr/>
              </a:pPr>
              <a:t>82</a:t>
            </a:fld>
            <a:endParaRPr lang="cs-CZ" dirty="0"/>
          </a:p>
        </p:txBody>
      </p:sp>
      <p:sp>
        <p:nvSpPr>
          <p:cNvPr id="3" name="Zástupný symbol pro obsah 2"/>
          <p:cNvSpPr>
            <a:spLocks noGrp="1"/>
          </p:cNvSpPr>
          <p:nvPr>
            <p:ph sz="quarter" idx="13"/>
          </p:nvPr>
        </p:nvSpPr>
        <p:spPr>
          <a:xfrm>
            <a:off x="457200" y="1600200"/>
            <a:ext cx="8435975" cy="4525963"/>
          </a:xfrm>
        </p:spPr>
        <p:txBody>
          <a:bodyPr>
            <a:normAutofit/>
          </a:bodyPr>
          <a:lstStyle/>
          <a:p>
            <a:pPr marL="0" indent="0" algn="ctr">
              <a:lnSpc>
                <a:spcPct val="80000"/>
              </a:lnSpc>
              <a:buFont typeface="Arial" charset="0"/>
              <a:buNone/>
            </a:pPr>
            <a:r>
              <a:rPr lang="cs-CZ" sz="4800" dirty="0"/>
              <a:t>Děkuji za pozornost!</a:t>
            </a:r>
          </a:p>
          <a:p>
            <a:pPr marL="0" indent="0">
              <a:lnSpc>
                <a:spcPct val="80000"/>
              </a:lnSpc>
              <a:buFont typeface="Arial" charset="0"/>
              <a:buNone/>
            </a:pPr>
            <a:endParaRPr lang="cs-CZ" dirty="0"/>
          </a:p>
          <a:p>
            <a:pPr marL="0" indent="0" algn="ctr">
              <a:lnSpc>
                <a:spcPct val="80000"/>
              </a:lnSpc>
              <a:buFont typeface="Arial" charset="0"/>
              <a:buNone/>
            </a:pPr>
            <a:r>
              <a:rPr lang="cs-CZ" sz="2700"/>
              <a:t>© 2025 </a:t>
            </a:r>
            <a:r>
              <a:rPr lang="cs-CZ" sz="2700" dirty="0"/>
              <a:t>Petra Schwarzová</a:t>
            </a:r>
          </a:p>
          <a:p>
            <a:pPr marL="0" indent="0">
              <a:lnSpc>
                <a:spcPct val="80000"/>
              </a:lnSpc>
              <a:buFont typeface="Arial" charset="0"/>
              <a:buNone/>
            </a:pPr>
            <a:endParaRPr lang="cs-CZ" sz="2700" dirty="0"/>
          </a:p>
        </p:txBody>
      </p:sp>
    </p:spTree>
    <p:extLst>
      <p:ext uri="{BB962C8B-B14F-4D97-AF65-F5344CB8AC3E}">
        <p14:creationId xmlns:p14="http://schemas.microsoft.com/office/powerpoint/2010/main" val="15868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idx="4294967295"/>
          </p:nvPr>
        </p:nvSpPr>
        <p:spPr>
          <a:xfrm>
            <a:off x="457200" y="404813"/>
            <a:ext cx="8229600" cy="719931"/>
          </a:xfrm>
        </p:spPr>
        <p:txBody>
          <a:bodyPr/>
          <a:lstStyle/>
          <a:p>
            <a:pPr marL="0" indent="0" algn="ctr">
              <a:buNone/>
            </a:pPr>
            <a:r>
              <a:rPr lang="cs-CZ" sz="3200" dirty="0">
                <a:solidFill>
                  <a:schemeClr val="tx1"/>
                </a:solidFill>
                <a:effectLst/>
                <a:latin typeface="Arial" charset="0"/>
              </a:rPr>
              <a:t>2. Náklady školy, jejich členění a správné použití v praxi</a:t>
            </a:r>
            <a:endParaRPr lang="cs-CZ" sz="3200" dirty="0">
              <a:solidFill>
                <a:schemeClr val="tx1"/>
              </a:solidFill>
              <a:effectLst/>
            </a:endParaRP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E71AD47-819C-4E8D-A74B-7530C3E5741B}" type="slidenum">
              <a:rPr lang="cs-CZ" sz="1200">
                <a:solidFill>
                  <a:schemeClr val="tx1">
                    <a:tint val="75000"/>
                  </a:schemeClr>
                </a:solidFill>
                <a:latin typeface="+mn-lt"/>
              </a:rPr>
              <a:pPr algn="r" fontAlgn="auto">
                <a:spcBef>
                  <a:spcPts val="0"/>
                </a:spcBef>
                <a:spcAft>
                  <a:spcPts val="0"/>
                </a:spcAft>
                <a:defRPr/>
              </a:pPr>
              <a:t>9</a:t>
            </a:fld>
            <a:endParaRPr lang="cs-CZ" sz="1200">
              <a:solidFill>
                <a:schemeClr val="tx1">
                  <a:tint val="75000"/>
                </a:schemeClr>
              </a:solidFill>
              <a:latin typeface="+mn-lt"/>
            </a:endParaRPr>
          </a:p>
        </p:txBody>
      </p:sp>
      <p:sp>
        <p:nvSpPr>
          <p:cNvPr id="4" name="Nadpis 1"/>
          <p:cNvSpPr txBox="1">
            <a:spLocks/>
          </p:cNvSpPr>
          <p:nvPr/>
        </p:nvSpPr>
        <p:spPr>
          <a:xfrm>
            <a:off x="467544" y="1628800"/>
            <a:ext cx="8229600" cy="472755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lnSpc>
                <a:spcPct val="107000"/>
              </a:lnSpc>
              <a:spcAft>
                <a:spcPts val="600"/>
              </a:spcAft>
              <a:buFont typeface="Arial" charset="0"/>
              <a:buNone/>
            </a:pPr>
            <a:r>
              <a:rPr lang="cs-CZ" altLang="cs-CZ" sz="1800" b="1" dirty="0">
                <a:solidFill>
                  <a:srgbClr val="FF0000"/>
                </a:solidFill>
                <a:latin typeface="Times New Roman" panose="02020603050405020304" pitchFamily="18" charset="0"/>
                <a:cs typeface="Arial" panose="020B0604020202020204" pitchFamily="34" charset="0"/>
              </a:rPr>
              <a:t>Přímé náklady zahrnují (stát) </a:t>
            </a:r>
            <a:r>
              <a:rPr lang="cs-CZ" altLang="cs-CZ" sz="1800" dirty="0">
                <a:solidFill>
                  <a:srgbClr val="FF0000"/>
                </a:solidFill>
                <a:cs typeface="Times New Roman" pitchFamily="18" charset="0"/>
              </a:rPr>
              <a:t>1. 1. 2026 </a:t>
            </a:r>
            <a:r>
              <a:rPr lang="cs-CZ" altLang="cs-CZ" sz="1800" b="1" dirty="0">
                <a:solidFill>
                  <a:srgbClr val="FF0000"/>
                </a:solidFill>
                <a:latin typeface="Times New Roman" panose="02020603050405020304" pitchFamily="18" charset="0"/>
                <a:cs typeface="Arial" panose="020B0604020202020204" pitchFamily="34" charset="0"/>
              </a:rPr>
              <a:t>:</a:t>
            </a:r>
          </a:p>
          <a:p>
            <a:pPr marL="342900" indent="-342900" algn="just">
              <a:lnSpc>
                <a:spcPct val="107000"/>
              </a:lnSpc>
              <a:spcAft>
                <a:spcPts val="600"/>
              </a:spcAft>
              <a:buClr>
                <a:srgbClr val="FF0000"/>
              </a:buClr>
              <a:buFont typeface="Arial" panose="020B0604020202020204" pitchFamily="34" charset="0"/>
              <a:buChar char="•"/>
            </a:pPr>
            <a:r>
              <a:rPr lang="cs-CZ" altLang="cs-CZ" sz="1800" b="1" dirty="0">
                <a:solidFill>
                  <a:srgbClr val="FF0000"/>
                </a:solidFill>
                <a:latin typeface="Times New Roman" panose="02020603050405020304" pitchFamily="18" charset="0"/>
                <a:cs typeface="Arial" panose="020B0604020202020204" pitchFamily="34" charset="0"/>
              </a:rPr>
              <a:t>mzdové prostředky na PP, tj. platy, mzdy, ostatní prostředky za provedenou práci; nemocenská</a:t>
            </a:r>
          </a:p>
          <a:p>
            <a:pPr marL="342900" indent="-342900" algn="just">
              <a:lnSpc>
                <a:spcPct val="107000"/>
              </a:lnSpc>
              <a:spcAft>
                <a:spcPts val="600"/>
              </a:spcAft>
              <a:buClr>
                <a:srgbClr val="FF0000"/>
              </a:buClr>
              <a:buFont typeface="Arial" panose="020B0604020202020204" pitchFamily="34" charset="0"/>
              <a:buChar char="•"/>
            </a:pPr>
            <a:r>
              <a:rPr lang="cs-CZ" altLang="cs-CZ" sz="1800" b="1" dirty="0">
                <a:solidFill>
                  <a:srgbClr val="FF0000"/>
                </a:solidFill>
                <a:latin typeface="Times New Roman" panose="02020603050405020304" pitchFamily="18" charset="0"/>
                <a:cs typeface="Arial" panose="020B0604020202020204" pitchFamily="34" charset="0"/>
              </a:rPr>
              <a:t>Odvody na PP, tj. sociální a zdravotní pojištění, příděl do FKSP</a:t>
            </a:r>
          </a:p>
          <a:p>
            <a:pPr marL="342900" indent="-342900" algn="just">
              <a:lnSpc>
                <a:spcPct val="107000"/>
              </a:lnSpc>
              <a:spcAft>
                <a:spcPts val="600"/>
              </a:spcAft>
              <a:buClr>
                <a:srgbClr val="FF0000"/>
              </a:buClr>
              <a:buFont typeface="Arial" panose="020B0604020202020204" pitchFamily="34" charset="0"/>
              <a:buChar char="•"/>
            </a:pPr>
            <a:r>
              <a:rPr lang="cs-CZ" altLang="cs-CZ" sz="1800" b="1" dirty="0">
                <a:solidFill>
                  <a:srgbClr val="FF0000"/>
                </a:solidFill>
                <a:latin typeface="Times New Roman" panose="02020603050405020304" pitchFamily="18" charset="0"/>
                <a:cs typeface="Arial" panose="020B0604020202020204" pitchFamily="34" charset="0"/>
              </a:rPr>
              <a:t>„ONIV“ - stát bude nadále financovat služby pedagogického charakteru, tedy například plavání nebo přípravu na řidičská oprávnění a svářečské průkazy,“ </a:t>
            </a:r>
          </a:p>
          <a:p>
            <a:pPr marL="342900" indent="-342900" algn="l">
              <a:buClr>
                <a:srgbClr val="FF0000"/>
              </a:buClr>
              <a:buFont typeface="Arial" panose="020B0604020202020204" pitchFamily="34" charset="0"/>
              <a:buChar char="•"/>
            </a:pPr>
            <a:endParaRPr lang="cs-CZ" altLang="cs-CZ" sz="2400" dirty="0">
              <a:cs typeface="Times New Roman" pitchFamily="18" charset="0"/>
            </a:endParaRPr>
          </a:p>
        </p:txBody>
      </p:sp>
    </p:spTree>
    <p:extLst>
      <p:ext uri="{BB962C8B-B14F-4D97-AF65-F5344CB8AC3E}">
        <p14:creationId xmlns:p14="http://schemas.microsoft.com/office/powerpoint/2010/main" val="4087664699"/>
      </p:ext>
    </p:extLst>
  </p:cSld>
  <p:clrMapOvr>
    <a:masterClrMapping/>
  </p:clrMapOvr>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1643</TotalTime>
  <Words>7287</Words>
  <Application>Microsoft Office PowerPoint</Application>
  <PresentationFormat>Předvádění na obrazovce (4:3)</PresentationFormat>
  <Paragraphs>718</Paragraphs>
  <Slides>82</Slides>
  <Notes>78</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82</vt:i4>
      </vt:variant>
    </vt:vector>
  </HeadingPairs>
  <TitlesOfParts>
    <vt:vector size="88" baseType="lpstr">
      <vt:lpstr>Arial</vt:lpstr>
      <vt:lpstr>Calibri</vt:lpstr>
      <vt:lpstr>Georgia</vt:lpstr>
      <vt:lpstr>Times New Roman</vt:lpstr>
      <vt:lpstr>Trebuchet MS</vt:lpstr>
      <vt:lpstr>Aerodynamika</vt:lpstr>
      <vt:lpstr>  Financování školství aktuálně změny i nezměny v roce 2025</vt:lpstr>
      <vt:lpstr> Vztah Rozpočtu 2025 s výkazem  P1c-01 (na přímé náklady) </vt:lpstr>
      <vt:lpstr>Prezentace aplikace PowerPoint</vt:lpstr>
      <vt:lpstr>1. Právní postavení škol</vt:lpstr>
      <vt:lpstr>1. Právní postavení škol</vt:lpstr>
      <vt:lpstr>2. Náklady školy, jejich členění a správné použití v praxi</vt:lpstr>
      <vt:lpstr>2. Náklady školy, jejich členění a správné použití v praxi</vt:lpstr>
      <vt:lpstr>2. Náklady školy, jejich členění a správné použití v praxi</vt:lpstr>
      <vt:lpstr>2. Náklady školy, jejich členění a správné použití v praxi</vt:lpstr>
      <vt:lpstr>2. Náklady školy, jejich členění a správné použití v praxi</vt:lpstr>
      <vt:lpstr>3 Právní předpisy související se změnou financování RgŠ </vt:lpstr>
      <vt:lpstr>3 Právní předpisy související se změnou financování RgŠ </vt:lpstr>
      <vt:lpstr>Prezentace aplikace PowerPoint</vt:lpstr>
      <vt:lpstr>Prezentace aplikace PowerPoint</vt:lpstr>
      <vt:lpstr>3.3 Postup financování pedagogické práce ze státního rozpočtu</vt:lpstr>
      <vt:lpstr>3.3 Postup financování pedagogické práce ze SR</vt:lpstr>
      <vt:lpstr>3.3 Postup financování pedagogické práce ze SR</vt:lpstr>
      <vt:lpstr>3.3 Postup financování pedagogické práce ze SR</vt:lpstr>
      <vt:lpstr>3.3 Postup financování pedagogické práce ze SR</vt:lpstr>
      <vt:lpstr>3.3 Postup financování pedagogické práce ze SR</vt:lpstr>
      <vt:lpstr>3.3 Postup financování pedagogické práce ze SR</vt:lpstr>
      <vt:lpstr>3.3 Postup financování pedagogické práce ze SR</vt:lpstr>
      <vt:lpstr>3.3 Postup financování pedagogické práce ze SR</vt:lpstr>
      <vt:lpstr>Příklad pro P1c-01</vt:lpstr>
      <vt:lpstr>Prezentace aplikace PowerPoint</vt:lpstr>
      <vt:lpstr>Prezentace aplikace PowerPoint</vt:lpstr>
      <vt:lpstr>Prezentace aplikace PowerPoint</vt:lpstr>
      <vt:lpstr>Prezentace aplikace PowerPoint</vt:lpstr>
      <vt:lpstr>3.4  PHmax</vt:lpstr>
      <vt:lpstr>3.4 Postup financování pedagogické práce ze státního rozpočtu</vt:lpstr>
      <vt:lpstr>3.4.1 Základní pravidla a postup (pro ZŠ)</vt:lpstr>
      <vt:lpstr>3.4.1 Základní pravidla a postup (pro ZŠ)</vt:lpstr>
      <vt:lpstr>3.4.2 Praktický příklad (pro ZŠ)</vt:lpstr>
      <vt:lpstr>3.4.2 Praktický příklad (pro ZŠ)</vt:lpstr>
      <vt:lpstr>3.4.2 Praktický příklad (pro ZŠ)</vt:lpstr>
      <vt:lpstr>3.4.2 Praktický příklad (pro ZŠ)</vt:lpstr>
      <vt:lpstr>3.4.3 Praktický příklad (pro přípravnou třídu)</vt:lpstr>
      <vt:lpstr>3.4.4 Základní pravidla a postup (pro ŠD)</vt:lpstr>
      <vt:lpstr>3.4.5 Základní pravidla a postup (MŠ) </vt:lpstr>
      <vt:lpstr>3.4.6 Přílohy vyhl. 14/2005</vt:lpstr>
      <vt:lpstr>3.4.7 praktický příklad</vt:lpstr>
      <vt:lpstr>3.4.8 PHmax SŠ</vt:lpstr>
      <vt:lpstr>3.4.8 PHmax SŠ</vt:lpstr>
      <vt:lpstr> 3.4.9 Organizace víceoborových tříd SŠ</vt:lpstr>
      <vt:lpstr> 3.4.9 Jiné formy vzdělání SŠ</vt:lpstr>
      <vt:lpstr>3.4.9 Praktický příklad výpočtu PHmax SŠ</vt:lpstr>
      <vt:lpstr>3.4.9 Praktický příklad výpočtu PHmax SŠ</vt:lpstr>
      <vt:lpstr>3.4.9 Praktický příklad výpočtu PHmax SŠ</vt:lpstr>
      <vt:lpstr>4 Jaké finance získáme za PP ze SR</vt:lpstr>
      <vt:lpstr>5. Postup financování nepedagogické práce ze SR</vt:lpstr>
      <vt:lpstr>Příklad výpočet normativu NPP</vt:lpstr>
      <vt:lpstr>5. Postup financování nepedagogické práce ze SR</vt:lpstr>
      <vt:lpstr>5 Postup financování nepedagogické práce ze SR</vt:lpstr>
      <vt:lpstr>5.1 Financování nepedagogické práce od  1. 1. 2026</vt:lpstr>
      <vt:lpstr>5.1 Financování nepedagogické práce od  1. 1. 2026</vt:lpstr>
      <vt:lpstr>5.1 Financování nepedagogické práce od  1. 1. 2026</vt:lpstr>
      <vt:lpstr>6. FKSP -změny 2024 </vt:lpstr>
      <vt:lpstr>6. FKSP - změny 2025 </vt:lpstr>
      <vt:lpstr>6. FKSP - změněno 2025 </vt:lpstr>
      <vt:lpstr>Legislativa</vt:lpstr>
      <vt:lpstr>Tvorba FKSP (§33 z. 250/2000 Sb.)</vt:lpstr>
      <vt:lpstr>Tvorba FKSP (§33 z. 250/2000 Sb.)</vt:lpstr>
      <vt:lpstr>Použití fondu (§33 z. 250/2000 Sb.)</vt:lpstr>
      <vt:lpstr>Použití fondu-komu (§33 z. 250/2000 Sb.)</vt:lpstr>
      <vt:lpstr>Hospodaření s fondem </vt:lpstr>
      <vt:lpstr>Hospodaření s fondem </vt:lpstr>
      <vt:lpstr>Hospodaření s fondem </vt:lpstr>
      <vt:lpstr>Užití fondu</vt:lpstr>
      <vt:lpstr>Produkty na stáří</vt:lpstr>
      <vt:lpstr>Produkty na stáří</vt:lpstr>
      <vt:lpstr>Produkty na stáří</vt:lpstr>
      <vt:lpstr>Stravování</vt:lpstr>
      <vt:lpstr>Peněžitý příspěvek na stravování</vt:lpstr>
      <vt:lpstr>Peněžitý příspěvek na stravování</vt:lpstr>
      <vt:lpstr>Daňové zatížení</vt:lpstr>
      <vt:lpstr>Osvobození od DZP (§6 odst. 9)</vt:lpstr>
      <vt:lpstr>Osvobození od DZP (§6 odst. 9)</vt:lpstr>
      <vt:lpstr>Osvobození od DZP (§6 odst. 9)</vt:lpstr>
      <vt:lpstr>Osvobození od DZP (§6 odst. 9)</vt:lpstr>
      <vt:lpstr>Osvobození od DZP (§6 odst. 9)</vt:lpstr>
      <vt:lpstr>Osvobození od DZP (§6 odst. 9)</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semináře Jméno lektora</dc:title>
  <dc:creator>Seminaria</dc:creator>
  <cp:lastModifiedBy>ucitel</cp:lastModifiedBy>
  <cp:revision>233</cp:revision>
  <cp:lastPrinted>2014-08-15T10:19:38Z</cp:lastPrinted>
  <dcterms:created xsi:type="dcterms:W3CDTF">2011-12-05T11:44:11Z</dcterms:created>
  <dcterms:modified xsi:type="dcterms:W3CDTF">2025-07-21T07:30:53Z</dcterms:modified>
</cp:coreProperties>
</file>