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08" r:id="rId3"/>
    <p:sldId id="281" r:id="rId4"/>
    <p:sldId id="283" r:id="rId5"/>
    <p:sldId id="284" r:id="rId6"/>
    <p:sldId id="285" r:id="rId7"/>
    <p:sldId id="286" r:id="rId8"/>
    <p:sldId id="307" r:id="rId9"/>
    <p:sldId id="305" r:id="rId10"/>
    <p:sldId id="306" r:id="rId11"/>
    <p:sldId id="304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2" r:id="rId22"/>
    <p:sldId id="303" r:id="rId23"/>
    <p:sldId id="282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A0748B6-5144-4773-B299-4D1F506C5184}">
          <p14:sldIdLst>
            <p14:sldId id="280"/>
            <p14:sldId id="308"/>
            <p14:sldId id="281"/>
            <p14:sldId id="283"/>
            <p14:sldId id="284"/>
            <p14:sldId id="285"/>
            <p14:sldId id="286"/>
            <p14:sldId id="307"/>
            <p14:sldId id="305"/>
            <p14:sldId id="306"/>
            <p14:sldId id="304"/>
            <p14:sldId id="291"/>
            <p14:sldId id="292"/>
            <p14:sldId id="294"/>
            <p14:sldId id="295"/>
            <p14:sldId id="296"/>
            <p14:sldId id="297"/>
            <p14:sldId id="298"/>
            <p14:sldId id="299"/>
            <p14:sldId id="300"/>
            <p14:sldId id="302"/>
            <p14:sldId id="303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2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B7C40E-9316-49F8-8683-BE8CEBB94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A7C8A4-8F50-4970-9BFE-066FBF25A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00CEE7-8505-4F9C-ABE6-1B12EE49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8E31D0-1B7E-4721-8383-09D841056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75533A-F404-4A03-A1A9-422C75C6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06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333E6-829B-46EC-B410-A01D09A1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9EE669-F3C1-4DA6-BB94-C7AA5C0DC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C16C03-2E04-4EF2-BCF3-C652EEA6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BF1094-27CA-47F7-A27E-2480A6F5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57FC3B-421B-4F56-A32F-B95D42B2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33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6AEFC7-DFA9-41AE-8FB0-AE99F4BEE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36FFA0-F356-4F17-B5A5-239B80A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CABB66-FFA7-441D-B961-8CB70C3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904A5C-4B05-4CFD-8E3C-20362BED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E1B70E-DE9D-4248-9DF3-9568A9D1B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1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7406B-B4FF-44EC-8B22-2C440F583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CC52BC-E1A0-437D-B02F-440E024C2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12E6D1-7B22-4AE7-B81C-99270AA0A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4DC715-0588-4C4D-96C0-A0A727D0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8580B3-1DD3-483E-8FD5-4A64AD5A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51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64953-D686-4C73-882F-D96EE6BD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669CBA2-8FB8-4CBD-91A0-879D2A52F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159E23-1733-44AA-8B34-BB6C73C38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B8E907-19F3-4C8D-AF37-6EF67E0B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BF2EEE-75FF-4643-B244-3AADA911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772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1D361-DB49-42C0-ADC0-35B56552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F40295-4E18-41B9-B6D6-7E6C56227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D7C58A-95BD-4B47-A73F-0896CAD24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09FBA3-A435-4DF5-9004-AB3DA537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F97768-4339-4AB0-A0EC-E6FF3469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043679-1ED0-4A9D-9B2A-289C765A6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6685C-2A74-472B-A0E2-39DD13C8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EFA6DAB-40A3-4E50-8871-BEE4CD33D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3196BFB-7CD7-4A64-A1FF-5851CF946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BE866D5-222F-4DCC-93A8-7E05BDDA7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C7B34BB-84A8-459F-91F8-69B3CCB3B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8D419D4-0E8B-42B5-BA8B-AEDE371E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C16A0AE-E2B5-429E-8FCD-3F00BB67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C8B2C55-6FAD-4FAE-B882-C91CB41D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05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8BD5B-F2B8-4FC3-8ECF-8A7A20DE7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BD1008-F130-4111-B425-B72636A4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234ECC-C13B-49BD-ACDC-74E8B02F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FAAFA1-A85E-4B1C-8D85-80B216EA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54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359D0C-9037-4A76-A79F-B103578C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E21CBC-5EF0-494F-A248-2AC6E74C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1428AE-1330-4404-8A84-1D7747A5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0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6B5AD-97E5-4075-AB45-FC457DEF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C2F0F-2244-4F4D-9D95-99746443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26CD9B7-C20F-4F4F-A1C6-2D6DF2E72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48DEF4-06DE-4DDF-924B-1C0D674B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2C05F8-065C-414E-93A0-B3FF0EA4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B75C9F-51E9-4CFD-A586-CF7712EA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16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724DE-9C43-466B-BCB5-49F831BE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0365EA8-552C-4A94-A680-4E8871EE6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A9732E3-CEAB-4344-8D2D-2F62EBF1F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A622E7-4DBE-42FC-85DA-A12C1E25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AB13B9-756A-4510-BC79-094A4E4E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6DE02F-9A63-48D5-957E-7AB62DF2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82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9F6BD89-7D6C-4FDB-9AC4-052D2C56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0980AB-17F8-4367-A0FE-F6DD1B3C2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713E75-1154-4DD9-9769-00846DDB4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CF6C7-6E31-4491-883B-D2E518D4AF97}" type="datetimeFigureOut">
              <a:rPr lang="cs-CZ" smtClean="0"/>
              <a:t>18.09.2025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962D36-D076-42E8-A423-28F316D62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27B8CE-EAA6-4E67-A566-F035EBDC0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8101-9C1E-42AD-BFB4-B9F49ED82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0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1FBC705-4F66-496B-A9DF-32CA636F75ED}"/>
              </a:ext>
            </a:extLst>
          </p:cNvPr>
          <p:cNvSpPr/>
          <p:nvPr/>
        </p:nvSpPr>
        <p:spPr>
          <a:xfrm>
            <a:off x="602686" y="2787588"/>
            <a:ext cx="10955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Oromotorika</a:t>
            </a: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 praxi MŠ</a:t>
            </a:r>
            <a:endParaRPr kumimoji="0" lang="cs-C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FA14FF-3F41-4E9B-9FD8-79FB2330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3" y="190594"/>
            <a:ext cx="1914310" cy="123759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F19F91C-27C0-4926-80BA-2EDBE8F599AC}"/>
              </a:ext>
            </a:extLst>
          </p:cNvPr>
          <p:cNvSpPr/>
          <p:nvPr/>
        </p:nvSpPr>
        <p:spPr>
          <a:xfrm>
            <a:off x="275897" y="3826276"/>
            <a:ext cx="10515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Dita Šimáčková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         </a:t>
            </a:r>
            <a:r>
              <a:rPr lang="cs-CZ" sz="2400" dirty="0">
                <a:latin typeface="Calibri" panose="020F0502020204030204"/>
              </a:rPr>
              <a:t>simackova@strednipolabi.cz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400" dirty="0">
              <a:solidFill>
                <a:srgbClr val="70AD47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>
                <a:latin typeface="Calibri" panose="020F0502020204030204"/>
              </a:rPr>
              <a:t>                  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B05735-5034-436D-964A-EC21E20F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875" y="190594"/>
            <a:ext cx="1914310" cy="13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30B10-7BC4-42DE-9EB9-33752115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latin typeface="+mn-lt"/>
              </a:rPr>
              <a:t>Jazyk a jeho svaly </a:t>
            </a:r>
            <a:r>
              <a:rPr lang="cs-CZ" sz="3200" dirty="0">
                <a:latin typeface="+mn-lt"/>
              </a:rPr>
              <a:t>– </a:t>
            </a:r>
            <a:r>
              <a:rPr lang="cs-CZ" sz="2700" dirty="0">
                <a:latin typeface="+mn-lt"/>
              </a:rPr>
              <a:t>při výslovnosti hlásek používáme všechny části jazyka</a:t>
            </a:r>
            <a:endParaRPr lang="cs-CZ" sz="3200" dirty="0">
              <a:latin typeface="+mn-lt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1060CD8-EDAA-4BAF-90B6-3AA2DA689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944" y="1292772"/>
            <a:ext cx="9229966" cy="48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94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4E2C2-7DE0-4908-9172-17080E01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Harmonogram vývoje hlásek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351D67B-BC84-4C28-BFF7-42768AF64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428231" cy="4222890"/>
          </a:xfrm>
        </p:spPr>
      </p:pic>
    </p:spTree>
    <p:extLst>
      <p:ext uri="{BB962C8B-B14F-4D97-AF65-F5344CB8AC3E}">
        <p14:creationId xmlns:p14="http://schemas.microsoft.com/office/powerpoint/2010/main" val="174851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7EB7D-2018-447C-885F-A8ACB38B3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>
                <a:latin typeface="+mn-lt"/>
              </a:rPr>
              <a:t>Artikulační okrsky (tvoření hlásek českého jazyka) </a:t>
            </a:r>
            <a:br>
              <a:rPr lang="cs-CZ" sz="3200" dirty="0">
                <a:latin typeface="+mn-lt"/>
              </a:rPr>
            </a:b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- </a:t>
            </a:r>
            <a:r>
              <a:rPr lang="cs-CZ" sz="2400" dirty="0">
                <a:latin typeface="+mn-lt"/>
              </a:rPr>
              <a:t>pro představu o tom, jaké svaly a části mluvidel zapojujeme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334EBD-E332-487A-BFDC-2DD744143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I. artikulační okrsek</a:t>
            </a:r>
            <a:r>
              <a:rPr lang="cs-CZ" b="1" dirty="0"/>
              <a:t> </a:t>
            </a:r>
            <a:r>
              <a:rPr lang="cs-CZ" dirty="0"/>
              <a:t>-  </a:t>
            </a:r>
            <a:r>
              <a:rPr lang="cs-CZ" sz="2400" dirty="0"/>
              <a:t>hlásky retné (labiály) - vytváří se překážka pomocí rtů</a:t>
            </a:r>
          </a:p>
          <a:p>
            <a:pPr>
              <a:buFontTx/>
              <a:buChar char="-"/>
            </a:pPr>
            <a:r>
              <a:rPr lang="cs-CZ" sz="2400" dirty="0"/>
              <a:t>Hlásky obouretné (bilabiály) - tvořeny oběma rty: P, B, M</a:t>
            </a:r>
          </a:p>
          <a:p>
            <a:pPr>
              <a:buFontTx/>
              <a:buChar char="-"/>
            </a:pPr>
            <a:r>
              <a:rPr lang="cs-CZ" sz="2400" dirty="0"/>
              <a:t>Hlásky retozubné (labiodentály) - tvořeny překážkou, kterou vytváří spodní ret a horní řezáky: F, V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• </a:t>
            </a:r>
            <a:r>
              <a:rPr lang="cs-CZ" sz="2400" b="1" dirty="0"/>
              <a:t>II. artikulační okrsek </a:t>
            </a:r>
            <a:r>
              <a:rPr lang="cs-CZ" sz="2400" dirty="0"/>
              <a:t>-  hlásky dásňové (alveolární) - překážka tvořená hrotem jazyka na horní dásni</a:t>
            </a:r>
          </a:p>
          <a:p>
            <a:pPr>
              <a:buFontTx/>
              <a:buChar char="-"/>
            </a:pPr>
            <a:r>
              <a:rPr lang="cs-CZ" sz="2400" dirty="0"/>
              <a:t>Hlásky </a:t>
            </a:r>
            <a:r>
              <a:rPr lang="cs-CZ" sz="2400" dirty="0" err="1"/>
              <a:t>předodásňové</a:t>
            </a:r>
            <a:r>
              <a:rPr lang="cs-CZ" sz="2400" dirty="0"/>
              <a:t> (</a:t>
            </a:r>
            <a:r>
              <a:rPr lang="cs-CZ" sz="2400" dirty="0" err="1"/>
              <a:t>prealveolární</a:t>
            </a:r>
            <a:r>
              <a:rPr lang="cs-CZ" sz="2400" dirty="0"/>
              <a:t>/zubodásňové/</a:t>
            </a:r>
            <a:r>
              <a:rPr lang="cs-CZ" sz="2400" dirty="0" err="1"/>
              <a:t>alveodentální</a:t>
            </a:r>
            <a:r>
              <a:rPr lang="cs-CZ" sz="2400" dirty="0"/>
              <a:t>): T, D, N, C, S, Z, L, R, Ř</a:t>
            </a:r>
          </a:p>
          <a:p>
            <a:pPr>
              <a:buFontTx/>
              <a:buChar char="-"/>
            </a:pPr>
            <a:r>
              <a:rPr lang="cs-CZ" sz="2400" dirty="0"/>
              <a:t>Hlásky </a:t>
            </a:r>
            <a:r>
              <a:rPr lang="cs-CZ" sz="2400" dirty="0" err="1"/>
              <a:t>zadodásňové</a:t>
            </a:r>
            <a:r>
              <a:rPr lang="cs-CZ" sz="2400" dirty="0"/>
              <a:t> (</a:t>
            </a:r>
            <a:r>
              <a:rPr lang="cs-CZ" sz="2400" dirty="0" err="1"/>
              <a:t>postalveolární</a:t>
            </a:r>
            <a:r>
              <a:rPr lang="cs-CZ" sz="2400" dirty="0"/>
              <a:t>): Č, Š, Ž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4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D6E4C-54F3-4254-AEF9-9E546AF8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2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+mn-lt"/>
              </a:rPr>
              <a:t>Artikulační okrsky (tvoření hlásek českého jazyka)</a:t>
            </a:r>
            <a:br>
              <a:rPr lang="cs-CZ" sz="3200" dirty="0">
                <a:latin typeface="+mn-lt"/>
              </a:rPr>
            </a:br>
            <a:br>
              <a:rPr lang="cs-CZ" sz="3200" dirty="0">
                <a:latin typeface="+mn-lt"/>
              </a:rPr>
            </a:br>
            <a:r>
              <a:rPr lang="cs-CZ" sz="4000" dirty="0"/>
              <a:t>- </a:t>
            </a:r>
            <a:r>
              <a:rPr lang="cs-CZ" sz="2700" dirty="0">
                <a:latin typeface="+mn-lt"/>
              </a:rPr>
              <a:t>pro představu o tom, jaké svaly a části mluvidel zapojujeme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F1FE2E-B738-4E17-9E7E-1E731061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III. artikulační okrsek </a:t>
            </a:r>
            <a:r>
              <a:rPr lang="cs-CZ" sz="2400" dirty="0"/>
              <a:t>-  hlásky </a:t>
            </a:r>
            <a:r>
              <a:rPr lang="cs-CZ" sz="2400" dirty="0" err="1"/>
              <a:t>tvrdopatrové</a:t>
            </a:r>
            <a:r>
              <a:rPr lang="cs-CZ" sz="2400" dirty="0"/>
              <a:t> (</a:t>
            </a:r>
            <a:r>
              <a:rPr lang="cs-CZ" sz="2400" dirty="0" err="1"/>
              <a:t>předopatrové</a:t>
            </a:r>
            <a:r>
              <a:rPr lang="cs-CZ" sz="2400" dirty="0"/>
              <a:t>, palatální) –  tvořeny přiblížením hřbetu jazyka k tvrdému patru: Ť, Ď, Ň, J  </a:t>
            </a:r>
          </a:p>
          <a:p>
            <a:endParaRPr lang="cs-CZ" sz="2400" dirty="0"/>
          </a:p>
          <a:p>
            <a:r>
              <a:rPr lang="cs-CZ" sz="2400" b="1" dirty="0"/>
              <a:t>IV. artikulační okrsek </a:t>
            </a:r>
            <a:r>
              <a:rPr lang="cs-CZ" sz="2400" dirty="0"/>
              <a:t>- hlásky </a:t>
            </a:r>
            <a:r>
              <a:rPr lang="cs-CZ" sz="2400" dirty="0" err="1"/>
              <a:t>měkkopatrové</a:t>
            </a:r>
            <a:r>
              <a:rPr lang="cs-CZ" sz="2400" dirty="0"/>
              <a:t> (velární, zadopatrové) – tvořeny zadní částí hřbetu jazyka proti měkkému patru: K, G, CH</a:t>
            </a:r>
          </a:p>
          <a:p>
            <a:endParaRPr lang="cs-CZ" sz="2400" dirty="0"/>
          </a:p>
          <a:p>
            <a:r>
              <a:rPr lang="cs-CZ" sz="2400" b="1" dirty="0"/>
              <a:t>V. artikulační okrsek </a:t>
            </a:r>
            <a:r>
              <a:rPr lang="cs-CZ" sz="2400" dirty="0"/>
              <a:t>- hláska hrtanová (laryngální) je tvořena přímo v hrtanu, artikulujícím orgánem jsou hlasivky: H  </a:t>
            </a:r>
          </a:p>
        </p:txBody>
      </p:sp>
    </p:spTree>
    <p:extLst>
      <p:ext uri="{BB962C8B-B14F-4D97-AF65-F5344CB8AC3E}">
        <p14:creationId xmlns:p14="http://schemas.microsoft.com/office/powerpoint/2010/main" val="171082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68206-56F2-4915-9A5F-F12D4DDA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latin typeface="+mn-lt"/>
              </a:rPr>
              <a:t>Oromotorika</a:t>
            </a:r>
            <a:r>
              <a:rPr lang="cs-CZ" sz="3200" dirty="0">
                <a:latin typeface="+mn-lt"/>
              </a:rPr>
              <a:t> v logopedické prevenci v MŠ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859734-B11E-435E-B438-92FAB6B01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pochopit jaké svaly je nutno zapojit pro artikulaci a správnou výslovnost hlásek</a:t>
            </a:r>
          </a:p>
          <a:p>
            <a:r>
              <a:rPr lang="cs-CZ" dirty="0"/>
              <a:t>naučit se vnímat svoji vlastní artikulaci, zejména sílu a zapojení konkrétního mluvního orgánu + co spolupracuje</a:t>
            </a:r>
          </a:p>
          <a:p>
            <a:r>
              <a:rPr lang="cs-CZ" dirty="0"/>
              <a:t>souvislosti s denními činnostmi, které vykonáváme běžně doma, ale i v MŠ – jídlo, pití, hygiena, cvičení, básničky, samotná </a:t>
            </a:r>
            <a:r>
              <a:rPr lang="cs-CZ" dirty="0" err="1"/>
              <a:t>logoprevence</a:t>
            </a:r>
            <a:r>
              <a:rPr lang="cs-CZ" dirty="0"/>
              <a:t> – propojení s </a:t>
            </a:r>
            <a:r>
              <a:rPr lang="cs-CZ" dirty="0" err="1"/>
              <a:t>oromotorikou</a:t>
            </a:r>
            <a:r>
              <a:rPr lang="cs-CZ" dirty="0"/>
              <a:t>.</a:t>
            </a:r>
          </a:p>
          <a:p>
            <a:r>
              <a:rPr lang="cs-CZ" dirty="0"/>
              <a:t>konkrétní lekce nebo činnosti během dne?</a:t>
            </a:r>
          </a:p>
        </p:txBody>
      </p:sp>
    </p:spTree>
    <p:extLst>
      <p:ext uri="{BB962C8B-B14F-4D97-AF65-F5344CB8AC3E}">
        <p14:creationId xmlns:p14="http://schemas.microsoft.com/office/powerpoint/2010/main" val="54187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57806-E343-4C6C-8883-BB8AF822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– I. artikulační okrsek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10F709-C5CD-492B-97F4-802B7E448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uvědomění si a inervace rtů a jejich okolí</a:t>
            </a:r>
          </a:p>
          <a:p>
            <a:r>
              <a:rPr lang="cs-CZ" dirty="0"/>
              <a:t>síla rtů</a:t>
            </a:r>
          </a:p>
          <a:p>
            <a:r>
              <a:rPr lang="cs-CZ" dirty="0"/>
              <a:t>obratnost rtů</a:t>
            </a:r>
          </a:p>
          <a:p>
            <a:r>
              <a:rPr lang="cs-CZ" dirty="0"/>
              <a:t>silný/slabý výdechový proud, foukání</a:t>
            </a:r>
          </a:p>
          <a:p>
            <a:r>
              <a:rPr lang="cs-CZ" dirty="0"/>
              <a:t>uvědomění si horních a spodních řezáků</a:t>
            </a:r>
          </a:p>
          <a:p>
            <a:r>
              <a:rPr lang="cs-CZ" dirty="0"/>
              <a:t>obratnost spodního rtu – přetáhnu ho přes spodní zoubky</a:t>
            </a:r>
          </a:p>
          <a:p>
            <a:r>
              <a:rPr lang="cs-CZ" dirty="0"/>
              <a:t>Kousnu se do spodního rtu</a:t>
            </a:r>
          </a:p>
          <a:p>
            <a:r>
              <a:rPr lang="cs-CZ" dirty="0"/>
              <a:t>Dokážu fouknout, když si držím ret zoubkem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0FB4A2-8B33-4EC8-AC4B-99319EC0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305" y="2223165"/>
            <a:ext cx="1029259" cy="13391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B58975-FDB6-48FF-A631-AEB9F2E1B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907" y="1325126"/>
            <a:ext cx="1692647" cy="16926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0A7F59E-B92C-4962-9E09-E02B31BF0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667" y="1693741"/>
            <a:ext cx="1569196" cy="22262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D88DE9B-279A-4A1B-AC7F-DB2C6F014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753" y="5032375"/>
            <a:ext cx="1692647" cy="16926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B2FA6D-CB07-4BDF-AC64-B9FEBB059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728" y="4051912"/>
            <a:ext cx="1850044" cy="18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8A9F1-5EB1-4BC1-B4BE-AD66426F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– II. artikulační okrsek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88115E-F0E0-4622-9196-05A967C93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 vše záleží na jazyku, ale záleží toho na něm hodně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/>
              <a:t>Síla a obratnost jazyka – celé tělo jazyka dítě vnímá a je s ním schopno zacházet, jazyk má hodně částí a často je oslabená špička</a:t>
            </a:r>
          </a:p>
          <a:p>
            <a:r>
              <a:rPr lang="cs-CZ" dirty="0"/>
              <a:t>Uvědomění horního i spodního patra – také mnoho míst</a:t>
            </a:r>
          </a:p>
          <a:p>
            <a:r>
              <a:rPr lang="cs-CZ" dirty="0"/>
              <a:t>Opět vnímání zubů spodních a horních</a:t>
            </a:r>
          </a:p>
          <a:p>
            <a:r>
              <a:rPr lang="cs-CZ" dirty="0"/>
              <a:t>Výdechový proud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55814E-37A6-446E-B326-3B5357CC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3641" y="2924781"/>
            <a:ext cx="1759031" cy="18205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22B2729-DBB7-4F86-84D3-2DE26598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714" y="4667551"/>
            <a:ext cx="1463860" cy="14638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4A8AFE-A040-4E2D-BC89-98E50524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027" y="3762352"/>
            <a:ext cx="1752225" cy="17522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B81942-7A94-4F1B-AB41-2ABC71D2F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45363"/>
            <a:ext cx="2360707" cy="17705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33977C-663C-4078-88B7-30B215CB7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310" y="3762352"/>
            <a:ext cx="1510179" cy="15101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6AF385B-C24B-4668-B623-5684EF9DA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800" y="5461163"/>
            <a:ext cx="1343423" cy="13434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759FA3-D54D-439C-9252-C625869F6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776" y="5461163"/>
            <a:ext cx="1717336" cy="12880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985D40D-A628-4C49-8DAF-028850F234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4813" y="827331"/>
            <a:ext cx="1181764" cy="13255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4513540-8A43-4D0E-BF3B-D8CFAE617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6577" y="507792"/>
            <a:ext cx="1030941" cy="10309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D5169AD-4686-476F-AF0E-CC1D756F58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0512" y="4311696"/>
            <a:ext cx="1510179" cy="15101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A1989DE-25CD-42B8-BC24-8FA53FD69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8846" y="5177259"/>
            <a:ext cx="1313516" cy="131351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C31E944A-DAC5-406F-ADC8-AF10C75445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0472" y="4704090"/>
            <a:ext cx="1667364" cy="16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5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12254-F3AC-4964-B5FA-8BDEECCD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– III. artikulační okrsek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ECC497-E35A-4CD0-8168-26507EE29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1484"/>
            <a:ext cx="10515600" cy="4351338"/>
          </a:xfrm>
        </p:spPr>
        <p:txBody>
          <a:bodyPr/>
          <a:lstStyle/>
          <a:p>
            <a:r>
              <a:rPr lang="cs-CZ" dirty="0"/>
              <a:t>Opět uvědomění jazyka a všech jeho míst a poloh, zde špička i hrot (kořen, zadní část)</a:t>
            </a:r>
          </a:p>
          <a:p>
            <a:r>
              <a:rPr lang="cs-CZ" dirty="0"/>
              <a:t>Horní patro hraje důležitou roli</a:t>
            </a:r>
          </a:p>
          <a:p>
            <a:r>
              <a:rPr lang="cs-CZ" dirty="0"/>
              <a:t>Velmi těžké hlásky pro některé děti</a:t>
            </a:r>
          </a:p>
          <a:p>
            <a:r>
              <a:rPr lang="cs-CZ" dirty="0"/>
              <a:t>Problematické pomocné J</a:t>
            </a:r>
          </a:p>
          <a:p>
            <a:r>
              <a:rPr lang="cs-CZ" dirty="0"/>
              <a:t>Zde hodně citoslovce, pitvoření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A00521-DEF0-410E-9AE7-895B3B4C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2172" y="3132224"/>
            <a:ext cx="1281811" cy="17249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63B384-8E8C-4AB8-A891-6F7EBC4B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141" y="4479744"/>
            <a:ext cx="1379164" cy="18698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29999C-247A-4A33-96C9-9F9FF4A30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609" y="2922493"/>
            <a:ext cx="1281811" cy="17154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5BDA06-9234-4E3A-B982-FC2D8E0C6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470" y="4749613"/>
            <a:ext cx="1806889" cy="18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6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77154-66C6-4205-BBBD-CC6A945D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– IV. + V. artikulační okrsek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5B8F7-2A66-4727-B88C-31F8C090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• uvědomění úplně zadní části úst a jazyka</a:t>
            </a:r>
          </a:p>
          <a:p>
            <a:r>
              <a:rPr lang="cs-CZ" dirty="0"/>
              <a:t>velká pomoc – zrcátko</a:t>
            </a:r>
          </a:p>
          <a:p>
            <a:r>
              <a:rPr lang="cs-CZ" dirty="0"/>
              <a:t>poloha v </a:t>
            </a:r>
            <a:r>
              <a:rPr lang="cs-CZ" dirty="0" err="1"/>
              <a:t>lěže</a:t>
            </a:r>
            <a:endParaRPr lang="cs-CZ" dirty="0"/>
          </a:p>
          <a:p>
            <a:r>
              <a:rPr lang="cs-CZ" dirty="0"/>
              <a:t>kloktání, chrčení, vrčení “vzadu“</a:t>
            </a:r>
          </a:p>
          <a:p>
            <a:r>
              <a:rPr lang="cs-CZ" dirty="0"/>
              <a:t>vydechování zezadu s otevřenou pusou</a:t>
            </a:r>
          </a:p>
          <a:p>
            <a:r>
              <a:rPr lang="cs-CZ" dirty="0"/>
              <a:t>dýchání na zrcadlo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487173-1DA8-4A6C-A098-CD14118F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842" y="539597"/>
            <a:ext cx="2112812" cy="15846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1D30E6-5222-4422-B557-D303D4AB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116" y="2057281"/>
            <a:ext cx="1667269" cy="16672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8A9DDD-DE3C-4DAC-AE6C-6FE81661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958" y="3429000"/>
            <a:ext cx="2107583" cy="14050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C578F0-07BC-4D97-9748-90E3E7220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325" y="4591586"/>
            <a:ext cx="1827846" cy="182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D86C3-54A0-41A2-B80B-4D40B23A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- motivace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557A4C-8065-4087-A8A7-8D200D26B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Příběh (pohádka o jazýčku)</a:t>
            </a:r>
          </a:p>
          <a:p>
            <a:r>
              <a:rPr lang="cs-CZ" dirty="0"/>
              <a:t>Od jednoduššího ke složitějšímu</a:t>
            </a:r>
          </a:p>
          <a:p>
            <a:r>
              <a:rPr lang="cs-CZ" dirty="0"/>
              <a:t>Zvenku dovnitř</a:t>
            </a:r>
          </a:p>
          <a:p>
            <a:r>
              <a:rPr lang="cs-CZ" dirty="0"/>
              <a:t>Hravě, pomůcky, dobroty</a:t>
            </a:r>
          </a:p>
          <a:p>
            <a:r>
              <a:rPr lang="cs-CZ" dirty="0"/>
              <a:t>Spojit s výtvarkou</a:t>
            </a:r>
          </a:p>
          <a:p>
            <a:r>
              <a:rPr lang="cs-CZ" dirty="0"/>
              <a:t>Zrcadlo</a:t>
            </a:r>
          </a:p>
          <a:p>
            <a:r>
              <a:rPr lang="cs-CZ" dirty="0"/>
              <a:t>Jazýček a ostatní mluvidla pojmenovat, dát jim úlohu postavy, aby s nimi dítě hrálo, vládlo</a:t>
            </a:r>
          </a:p>
          <a:p>
            <a:r>
              <a:rPr lang="cs-CZ" dirty="0"/>
              <a:t>Vždy je lepší konkrétně nežli “jako“</a:t>
            </a:r>
          </a:p>
        </p:txBody>
      </p:sp>
    </p:spTree>
    <p:extLst>
      <p:ext uri="{BB962C8B-B14F-4D97-AF65-F5344CB8AC3E}">
        <p14:creationId xmlns:p14="http://schemas.microsoft.com/office/powerpoint/2010/main" val="106168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388BB6-F521-4006-8080-00C40633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Oromotorika</a:t>
            </a:r>
            <a:r>
              <a:rPr lang="cs-CZ" dirty="0"/>
              <a:t>, co to je?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9DEFA4-B081-4996-BB02-842D8FF78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Motorika mluvních orgánů (</a:t>
            </a:r>
            <a:r>
              <a:rPr lang="cs-CZ" b="1" dirty="0"/>
              <a:t>rtů, jazyka, čelistí, tváří</a:t>
            </a:r>
            <a:r>
              <a:rPr lang="cs-CZ" dirty="0"/>
              <a:t>) - klíčový předpoklad pro správný rozvoj řeči a výslovnosti.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Nejen cvičení úst a jazyka, ale i obličej, krk, mimika, správné dýchání.</a:t>
            </a:r>
          </a:p>
          <a:p>
            <a:endParaRPr lang="cs-CZ" dirty="0"/>
          </a:p>
          <a:p>
            <a:r>
              <a:rPr lang="cs-CZ" dirty="0"/>
              <a:t>Svaly obličeje a jazyka se upínají a navazují na svaly hrudníku, krku, hlavy atd., proto je důležité zaměření cvičení nejen na samotná ústa a obličej.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0758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0BBA931-BC9B-43E4-A77E-569662DA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56" y="51123"/>
            <a:ext cx="9560888" cy="67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42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55C3E-DD4B-4D8E-AAC6-C797A56B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cvičení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A10F64-3F87-4A75-95E7-FEB72671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1416424"/>
            <a:ext cx="10950389" cy="5244352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Jazyk</a:t>
            </a:r>
          </a:p>
          <a:p>
            <a:pPr>
              <a:buFontTx/>
              <a:buChar char="-"/>
            </a:pPr>
            <a:r>
              <a:rPr lang="cs-CZ" dirty="0"/>
              <a:t>vypláznout jazyk</a:t>
            </a:r>
          </a:p>
          <a:p>
            <a:pPr>
              <a:buFontTx/>
              <a:buChar char="-"/>
            </a:pPr>
            <a:r>
              <a:rPr lang="cs-CZ" dirty="0"/>
              <a:t>olizovat spodní ret, doprava, doleva (jako když se houpe houpačka) </a:t>
            </a:r>
          </a:p>
          <a:p>
            <a:pPr>
              <a:buFontTx/>
              <a:buChar char="-"/>
            </a:pPr>
            <a:r>
              <a:rPr lang="cs-CZ" dirty="0"/>
              <a:t>olizovat horní ret doprava, doleva (špička jazyka směřuje nahoru k nosu)</a:t>
            </a:r>
          </a:p>
          <a:p>
            <a:pPr>
              <a:buFontTx/>
              <a:buChar char="-"/>
            </a:pPr>
            <a:r>
              <a:rPr lang="cs-CZ" dirty="0"/>
              <a:t>olizovat rty dokola (můžete potřít rty </a:t>
            </a:r>
            <a:r>
              <a:rPr lang="cs-CZ" dirty="0" err="1"/>
              <a:t>Nutelou</a:t>
            </a:r>
            <a:r>
              <a:rPr lang="cs-CZ" dirty="0"/>
              <a:t>, medem, marmeládou)</a:t>
            </a:r>
          </a:p>
          <a:p>
            <a:pPr>
              <a:buFontTx/>
              <a:buChar char="-"/>
            </a:pPr>
            <a:r>
              <a:rPr lang="cs-CZ" dirty="0"/>
              <a:t>udělat „bouličku“ – zavřít pusu, jazykem tlačit do tváří (hrát si na opičku – tlačit jazykem uvnitř v puse pod nos, na bradu)</a:t>
            </a:r>
          </a:p>
          <a:p>
            <a:pPr>
              <a:buFontTx/>
              <a:buChar char="-"/>
            </a:pPr>
            <a:r>
              <a:rPr lang="cs-CZ" dirty="0"/>
              <a:t>uvolnit jazyk a pohybovat jím zprava doleva a zpět, pokud možno rychle (dolní čelist musí být v klidu).</a:t>
            </a:r>
          </a:p>
          <a:p>
            <a:pPr>
              <a:buFontTx/>
              <a:buChar char="-"/>
            </a:pPr>
            <a:r>
              <a:rPr lang="cs-CZ" dirty="0"/>
              <a:t>vycenit zuby, olíznout se po obou stranách a táhnout jazyk po patře dozadu, potom se vracet stejným způsobem</a:t>
            </a:r>
          </a:p>
          <a:p>
            <a:pPr>
              <a:buFontTx/>
              <a:buChar char="-"/>
            </a:pPr>
            <a:r>
              <a:rPr lang="cs-CZ" dirty="0"/>
              <a:t>hra na koníčka – „klapat“ jazykem, jako když „klape“ koník kopýtky</a:t>
            </a:r>
          </a:p>
          <a:p>
            <a:pPr>
              <a:buFontTx/>
              <a:buChar char="-"/>
            </a:pPr>
            <a:r>
              <a:rPr lang="cs-CZ" dirty="0"/>
              <a:t>čertík - rychle vtahovat a zatahovat jazyk dopředu a dozadu, přitom se cvrnká o horní ret, pohyb nesmí být do strany.</a:t>
            </a:r>
          </a:p>
          <a:p>
            <a:pPr>
              <a:buFontTx/>
              <a:buChar char="-"/>
            </a:pPr>
            <a:r>
              <a:rPr lang="cs-CZ" dirty="0"/>
              <a:t>vypláznout jazyk a dělat střídavě špičku a zpátky ho zploštit</a:t>
            </a:r>
          </a:p>
          <a:p>
            <a:pPr>
              <a:buFontTx/>
              <a:buChar char="-"/>
            </a:pPr>
            <a:r>
              <a:rPr lang="cs-CZ" dirty="0"/>
              <a:t>V ústech vytvořit jazykem „mističku“.</a:t>
            </a:r>
          </a:p>
          <a:p>
            <a:pPr>
              <a:buFontTx/>
              <a:buChar char="-"/>
            </a:pPr>
            <a:r>
              <a:rPr lang="cs-CZ" dirty="0"/>
              <a:t>rozplácnout jazyk a stáhnout rty – vytvořit ruličku.</a:t>
            </a:r>
          </a:p>
          <a:p>
            <a:pPr>
              <a:buFontTx/>
              <a:buChar char="-"/>
            </a:pPr>
            <a:r>
              <a:rPr lang="cs-CZ" dirty="0"/>
              <a:t>Malíř – jazykem jezdíme pomalým tempem vpřed a vzad na horním patře (tak jako když malíř maluje strop)</a:t>
            </a:r>
          </a:p>
        </p:txBody>
      </p:sp>
    </p:spTree>
    <p:extLst>
      <p:ext uri="{BB962C8B-B14F-4D97-AF65-F5344CB8AC3E}">
        <p14:creationId xmlns:p14="http://schemas.microsoft.com/office/powerpoint/2010/main" val="700136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E33DA-DD64-444D-B64B-F2F0F0E1F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>
                <a:latin typeface="+mn-lt"/>
              </a:rPr>
              <a:t>Oromotorika</a:t>
            </a:r>
            <a:r>
              <a:rPr lang="cs-CZ" sz="3600" dirty="0">
                <a:latin typeface="+mn-lt"/>
              </a:rPr>
              <a:t> cvičení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1E81C-6270-4E12-BC92-0C01660E5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6776"/>
            <a:ext cx="10896600" cy="5166099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Rty</a:t>
            </a:r>
          </a:p>
          <a:p>
            <a:pPr>
              <a:buFontTx/>
              <a:buChar char="-"/>
            </a:pPr>
            <a:r>
              <a:rPr lang="cs-CZ" dirty="0"/>
              <a:t>nafukování tváří – střídavě nafukovat levou a pravou tvář, obě dohromady</a:t>
            </a:r>
          </a:p>
          <a:p>
            <a:pPr>
              <a:buFontTx/>
              <a:buChar char="-"/>
            </a:pPr>
            <a:r>
              <a:rPr lang="cs-CZ" dirty="0"/>
              <a:t>špulit rty – střídavě vyslovovat hlásku O – E, U – I ( u hlásky O, U musí být rty co nejvíce našpulené, u hlásek E, I je důležitý široký úsměv)</a:t>
            </a:r>
          </a:p>
          <a:p>
            <a:pPr>
              <a:buFontTx/>
              <a:buChar char="-"/>
            </a:pPr>
            <a:r>
              <a:rPr lang="cs-CZ" dirty="0"/>
              <a:t>posílat pusinku mamince </a:t>
            </a:r>
          </a:p>
          <a:p>
            <a:pPr>
              <a:buFontTx/>
              <a:buChar char="-"/>
            </a:pPr>
            <a:r>
              <a:rPr lang="cs-CZ" dirty="0"/>
              <a:t>pískání</a:t>
            </a:r>
          </a:p>
          <a:p>
            <a:pPr>
              <a:buFontTx/>
              <a:buChar char="-"/>
            </a:pPr>
            <a:r>
              <a:rPr lang="cs-CZ" dirty="0"/>
              <a:t>prskání – třepeme rty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• </a:t>
            </a:r>
            <a:r>
              <a:rPr lang="cs-CZ" b="1" dirty="0"/>
              <a:t>Měkké patro</a:t>
            </a:r>
          </a:p>
          <a:p>
            <a:pPr>
              <a:buFontTx/>
              <a:buChar char="-"/>
            </a:pPr>
            <a:r>
              <a:rPr lang="cs-CZ" dirty="0" err="1"/>
              <a:t>patrohltanový</a:t>
            </a:r>
            <a:r>
              <a:rPr lang="cs-CZ" dirty="0"/>
              <a:t> uzávěr se podílí na správném usměrňování výdechového proudu.</a:t>
            </a:r>
          </a:p>
          <a:p>
            <a:pPr>
              <a:buFontTx/>
              <a:buChar char="-"/>
            </a:pPr>
            <a:r>
              <a:rPr lang="cs-CZ" dirty="0"/>
              <a:t>měkké patro se podílí na tvorbě </a:t>
            </a:r>
            <a:r>
              <a:rPr lang="cs-CZ" dirty="0" err="1"/>
              <a:t>patrohltanového</a:t>
            </a:r>
            <a:r>
              <a:rPr lang="cs-CZ" dirty="0"/>
              <a:t> uzávěru</a:t>
            </a:r>
          </a:p>
          <a:p>
            <a:pPr>
              <a:buFontTx/>
              <a:buChar char="-"/>
            </a:pPr>
            <a:r>
              <a:rPr lang="cs-CZ" dirty="0"/>
              <a:t>kloktání </a:t>
            </a:r>
          </a:p>
          <a:p>
            <a:pPr>
              <a:buFontTx/>
              <a:buChar char="-"/>
            </a:pPr>
            <a:r>
              <a:rPr lang="cs-CZ" dirty="0"/>
              <a:t>pití nápojů slámkou </a:t>
            </a:r>
          </a:p>
          <a:p>
            <a:pPr>
              <a:buFontTx/>
              <a:buChar char="-"/>
            </a:pPr>
            <a:r>
              <a:rPr lang="cs-CZ" dirty="0"/>
              <a:t>Šeptání</a:t>
            </a:r>
          </a:p>
          <a:p>
            <a:pPr>
              <a:buFontTx/>
              <a:buChar char="-"/>
            </a:pPr>
            <a:r>
              <a:rPr lang="cs-CZ" dirty="0"/>
              <a:t>foukat brčkem do vody (dělat ve vodě bubliny)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1207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B3FAE40C-7CFA-4786-A072-20BF2F0A90BB}"/>
              </a:ext>
            </a:extLst>
          </p:cNvPr>
          <p:cNvSpPr/>
          <p:nvPr/>
        </p:nvSpPr>
        <p:spPr>
          <a:xfrm>
            <a:off x="1118586" y="2698812"/>
            <a:ext cx="9596761" cy="4258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Děkuji Vám za pozornost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přeji mnoho úspěchů při Vaší práci s dětmi!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Bc. Dita Šimáčková, Dis.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simackova@strednipolabi.cz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A03955-6D68-43A8-9539-0F0D065B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21" y="324454"/>
            <a:ext cx="1914310" cy="123759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48E012E-29D6-4CFD-925D-E72B22444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16" y="324454"/>
            <a:ext cx="1914310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4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B41C7D5-B7E8-4AA0-8894-3D7F01D4A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559" y="526472"/>
            <a:ext cx="9005065" cy="59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1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4DD951-182F-4846-AE53-E55D81B2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52387"/>
            <a:ext cx="82486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7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8D9436E-7ECF-466A-8230-5319903B5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42582"/>
            <a:ext cx="65722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4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8BFC724-CF00-420E-9C12-A7ABD8DFB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34" y="0"/>
            <a:ext cx="6201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36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AFD001A-F668-4716-81F7-3D60E32B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338137"/>
            <a:ext cx="742950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6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80216-F7AD-4865-8CB5-16DFBB9EC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641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n-lt"/>
              </a:rPr>
              <a:t>Správná poloha jazyka při dýchání </a:t>
            </a:r>
            <a:r>
              <a:rPr lang="cs-CZ" sz="3200" b="1" dirty="0">
                <a:latin typeface="+mn-lt"/>
              </a:rPr>
              <a:t>nosem</a:t>
            </a:r>
          </a:p>
        </p:txBody>
      </p:sp>
      <p:pic>
        <p:nvPicPr>
          <p:cNvPr id="2050" name="Picture 2" descr="https://f92120866e.clvaw-cdnwnd.com/587e5caf2528b97637031ca79415e581/200000323-6568565687/proper%20tongue%20posture.jpeg?ph=f92120866e">
            <a:extLst>
              <a:ext uri="{FF2B5EF4-FFF2-40B4-BE49-F238E27FC236}">
                <a16:creationId xmlns:a16="http://schemas.microsoft.com/office/drawing/2014/main" id="{3F37BB94-E468-42A7-8BA9-EA5A86FD27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317" y="2035971"/>
            <a:ext cx="7315200" cy="278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DC8FDDF-B894-41B5-9038-099EB8B37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699" y="1179696"/>
            <a:ext cx="5208227" cy="44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0857A-DD63-460F-88FC-4F5E6AD0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399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latin typeface="+mn-lt"/>
              </a:rPr>
              <a:t>Zkrácená podjazyková uzdička – </a:t>
            </a:r>
            <a:r>
              <a:rPr lang="cs-CZ" sz="2200" dirty="0">
                <a:latin typeface="+mn-lt"/>
              </a:rPr>
              <a:t>lze lehce diagnostikovat v MŠ a upozornit rodiče</a:t>
            </a:r>
            <a:endParaRPr lang="cs-CZ" sz="3200" dirty="0">
              <a:latin typeface="+mn-lt"/>
            </a:endParaRPr>
          </a:p>
        </p:txBody>
      </p:sp>
      <p:pic>
        <p:nvPicPr>
          <p:cNvPr id="1026" name="Picture 2" descr="Není k dispozici žádný popis fotky.">
            <a:extLst>
              <a:ext uri="{FF2B5EF4-FFF2-40B4-BE49-F238E27FC236}">
                <a16:creationId xmlns:a16="http://schemas.microsoft.com/office/drawing/2014/main" id="{FB310FF8-AC93-411D-9AB8-871DFD4C1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310" y="938048"/>
            <a:ext cx="5438583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5231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10445</TotalTime>
  <Words>998</Words>
  <Application>Microsoft Office PowerPoint</Application>
  <PresentationFormat>Širokoúhlá obrazovka</PresentationFormat>
  <Paragraphs>111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Oromotorika, co to je?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Správná poloha jazyka při dýchání nosem</vt:lpstr>
      <vt:lpstr>Zkrácená podjazyková uzdička – lze lehce diagnostikovat v MŠ a upozornit rodiče</vt:lpstr>
      <vt:lpstr>Jazyk a jeho svaly – při výslovnosti hlásek používáme všechny části jazyka</vt:lpstr>
      <vt:lpstr>Harmonogram vývoje hlásek</vt:lpstr>
      <vt:lpstr>Artikulační okrsky (tvoření hlásek českého jazyka)   - pro představu o tom, jaké svaly a části mluvidel zapojujeme</vt:lpstr>
      <vt:lpstr>Artikulační okrsky (tvoření hlásek českého jazyka)  - pro představu o tom, jaké svaly a části mluvidel zapojujeme</vt:lpstr>
      <vt:lpstr>Oromotorika v logopedické prevenci v MŠ</vt:lpstr>
      <vt:lpstr>Oromotorika – I. artikulační okrsek</vt:lpstr>
      <vt:lpstr>Oromotorika – II. artikulační okrsek</vt:lpstr>
      <vt:lpstr>Oromotorika – III. artikulační okrsek</vt:lpstr>
      <vt:lpstr>Oromotorika – IV. + V. artikulační okrsek</vt:lpstr>
      <vt:lpstr>Oromotorika - motivace</vt:lpstr>
      <vt:lpstr>Prezentace aplikace PowerPoint</vt:lpstr>
      <vt:lpstr>Oromotorika cvičení</vt:lpstr>
      <vt:lpstr>Oromotorika cvičení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Adam Šimáček</dc:creator>
  <cp:lastModifiedBy>uzivatel</cp:lastModifiedBy>
  <cp:revision>27</cp:revision>
  <dcterms:created xsi:type="dcterms:W3CDTF">2024-08-19T19:59:39Z</dcterms:created>
  <dcterms:modified xsi:type="dcterms:W3CDTF">2025-09-18T09:17:21Z</dcterms:modified>
</cp:coreProperties>
</file>